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1" r:id="rId6"/>
  </p:sldMasterIdLst>
  <p:notesMasterIdLst>
    <p:notesMasterId r:id="rId19"/>
  </p:notesMasterIdLst>
  <p:handoutMasterIdLst>
    <p:handoutMasterId r:id="rId20"/>
  </p:handoutMasterIdLst>
  <p:sldIdLst>
    <p:sldId id="765" r:id="rId7"/>
    <p:sldId id="751" r:id="rId8"/>
    <p:sldId id="739" r:id="rId9"/>
    <p:sldId id="742" r:id="rId10"/>
    <p:sldId id="740" r:id="rId11"/>
    <p:sldId id="741" r:id="rId12"/>
    <p:sldId id="743" r:id="rId13"/>
    <p:sldId id="774" r:id="rId14"/>
    <p:sldId id="746" r:id="rId15"/>
    <p:sldId id="767" r:id="rId16"/>
    <p:sldId id="764" r:id="rId17"/>
    <p:sldId id="758" r:id="rId18"/>
  </p:sldIdLst>
  <p:sldSz cx="12192000" cy="6858000"/>
  <p:notesSz cx="6797675" cy="9926638"/>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9771" autoAdjust="0"/>
  </p:normalViewPr>
  <p:slideViewPr>
    <p:cSldViewPr snapToGrid="0" showGuides="1">
      <p:cViewPr varScale="1">
        <p:scale>
          <a:sx n="97" d="100"/>
          <a:sy n="97" d="100"/>
        </p:scale>
        <p:origin x="258"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Microsoft_Excel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Microsoft_Excel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Microsoft_Excel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Microsoft_Excel.xlsb"/></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Microsoft_Excel6.xlsb"/></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Microsoft_Excel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87686681747437"/>
          <c:y val="0.10915493220090866"/>
          <c:w val="0.44624623656272888"/>
          <c:h val="0.81514084339141846"/>
        </c:manualLayout>
      </c:layout>
      <c:barChart>
        <c:barDir val="col"/>
        <c:grouping val="stacked"/>
        <c:varyColors val="0"/>
        <c:ser>
          <c:idx val="0"/>
          <c:order val="0"/>
          <c:spPr>
            <a:solidFill>
              <a:srgbClr val="808080"/>
            </a:solidFill>
            <a:ln>
              <a:noFill/>
            </a:ln>
          </c:spPr>
          <c:invertIfNegative val="0"/>
          <c:dPt>
            <c:idx val="1"/>
            <c:invertIfNegative val="0"/>
            <c:bubble3D val="0"/>
            <c:spPr>
              <a:solidFill>
                <a:srgbClr val="C0C0C0"/>
              </a:solidFill>
              <a:ln>
                <a:noFill/>
              </a:ln>
            </c:spPr>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C90-497F-B337-C43E8B196D80}"/>
              </c:ext>
            </c:extLst>
          </c:dPt>
          <c:dLbls>
            <c:dLbl>
              <c:idx val="0"/>
              <c:layout>
                <c:manualLayout>
                  <c:x val="0"/>
                  <c:y val="-0.43016430735588074"/>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C90-497F-B337-C43E8B196D80}"/>
                </c:ext>
              </c:extLst>
            </c:dLbl>
            <c:dLbl>
              <c:idx val="1"/>
              <c:layout>
                <c:manualLayout>
                  <c:x val="0"/>
                  <c:y val="-0.44072771072387695"/>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C90-497F-B337-C43E8B196D80}"/>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Sheet1!$A$1:$B$1</c:f>
              <c:numCache>
                <c:formatCode>General</c:formatCode>
                <c:ptCount val="2"/>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2C90-497F-B337-C43E8B196D80}"/>
            </c:ext>
          </c:extLst>
        </c:ser>
        <c:dLbls>
          <c:showLegendKey val="0"/>
          <c:showVal val="0"/>
          <c:showCatName val="0"/>
          <c:showSerName val="0"/>
          <c:showPercent val="0"/>
          <c:showBubbleSize val="0"/>
        </c:dLbls>
        <c:gapWidth val="80"/>
        <c:overlap val="100"/>
        <c:axId val="838171560"/>
        <c:axId val="1"/>
      </c:barChart>
      <c:catAx>
        <c:axId val="838171560"/>
        <c:scaling>
          <c:orientation val="minMax"/>
        </c:scaling>
        <c:delete val="0"/>
        <c:axPos val="b"/>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3621.1"/>
          <c:min val="0"/>
        </c:scaling>
        <c:delete val="1"/>
        <c:axPos val="l"/>
        <c:numFmt formatCode="General" sourceLinked="1"/>
        <c:majorTickMark val="out"/>
        <c:minorTickMark val="none"/>
        <c:tickLblPos val="nextTo"/>
        <c:crossAx val="838171560"/>
        <c:crossesAt val="0"/>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047210300429186"/>
          <c:y val="0.27514792899408286"/>
          <c:w val="0.33819742489270388"/>
          <c:h val="0.53402366863905326"/>
        </c:manualLayout>
      </c:layout>
      <c:barChart>
        <c:barDir val="col"/>
        <c:grouping val="stacked"/>
        <c:varyColors val="0"/>
        <c:ser>
          <c:idx val="0"/>
          <c:order val="0"/>
          <c:spPr>
            <a:solidFill>
              <a:schemeClr val="accent6"/>
            </a:solidFill>
            <a:ln>
              <a:noFill/>
            </a:ln>
          </c:spPr>
          <c:invertIfNegative val="0"/>
          <c:dLbls>
            <c:dLbl>
              <c:idx val="0"/>
              <c:layout>
                <c:manualLayout>
                  <c:x val="0"/>
                  <c:y val="-0.35059171597633138"/>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D27E-40D0-8E8C-D3FA6FC2494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 ##0.0;"-"#\ ##0.0</c:formatCode>
                <c:ptCount val="1"/>
                <c:pt idx="0">
                  <c:v>13.1</c:v>
                </c:pt>
              </c:numCache>
            </c:numRef>
          </c:val>
          <c:extLst>
            <c:ext xmlns:c16="http://schemas.microsoft.com/office/drawing/2014/chart" uri="{C3380CC4-5D6E-409C-BE32-E72D297353CC}">
              <c16:uniqueId val="{00000001-D27E-40D0-8E8C-D3FA6FC2494C}"/>
            </c:ext>
          </c:extLst>
        </c:ser>
        <c:dLbls>
          <c:showLegendKey val="0"/>
          <c:showVal val="0"/>
          <c:showCatName val="0"/>
          <c:showSerName val="0"/>
          <c:showPercent val="0"/>
          <c:showBubbleSize val="0"/>
        </c:dLbls>
        <c:gapWidth val="80"/>
        <c:overlap val="100"/>
        <c:axId val="1025242696"/>
        <c:axId val="1"/>
      </c:barChart>
      <c:catAx>
        <c:axId val="10252426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8.6"/>
          <c:min val="0"/>
        </c:scaling>
        <c:delete val="1"/>
        <c:axPos val="l"/>
        <c:numFmt formatCode="#\ ##0.0;&quot;-&quot;#\ ##0.0" sourceLinked="1"/>
        <c:majorTickMark val="out"/>
        <c:minorTickMark val="none"/>
        <c:tickLblPos val="nextTo"/>
        <c:crossAx val="102524269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29746778365967"/>
          <c:y val="0.21466517788408113"/>
          <c:w val="0.41340482573726539"/>
          <c:h val="0.66524973432518597"/>
        </c:manualLayout>
      </c:layout>
      <c:barChart>
        <c:barDir val="col"/>
        <c:grouping val="stacked"/>
        <c:varyColors val="0"/>
        <c:ser>
          <c:idx val="0"/>
          <c:order val="0"/>
          <c:spPr>
            <a:solidFill>
              <a:srgbClr val="364D6E"/>
            </a:solidFill>
            <a:ln>
              <a:noFill/>
            </a:ln>
          </c:spPr>
          <c:invertIfNegative val="0"/>
          <c:dLbls>
            <c:dLbl>
              <c:idx val="0"/>
              <c:layout>
                <c:manualLayout>
                  <c:x val="1.2868634881025885E-2"/>
                  <c:y val="-0.4367695827793911"/>
                </c:manualLayout>
              </c:layout>
              <c:numFmt formatCode="#,##0.00;&quot;-&quot;#,##0.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900F-4747-8993-19696E93FD5F}"/>
                </c:ext>
              </c:extLst>
            </c:dLbl>
            <c:dLbl>
              <c:idx val="1"/>
              <c:layout>
                <c:manualLayout>
                  <c:x val="0"/>
                  <c:y val="-0.39319872476089268"/>
                </c:manualLayout>
              </c:layout>
              <c:numFmt formatCode="0.00;&quot;-&quot;0.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0F-4747-8993-19696E93FD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formatCode="#\ ##0.00;&quot;-&quot;#\ ##0.00">
                  <c:v>7207.6</c:v>
                </c:pt>
              </c:numCache>
            </c:numRef>
          </c:val>
          <c:extLst>
            <c:ext xmlns:c16="http://schemas.microsoft.com/office/drawing/2014/chart" uri="{C3380CC4-5D6E-409C-BE32-E72D297353CC}">
              <c16:uniqueId val="{00000002-900F-4747-8993-19696E93FD5F}"/>
            </c:ext>
          </c:extLst>
        </c:ser>
        <c:dLbls>
          <c:showLegendKey val="0"/>
          <c:showVal val="0"/>
          <c:showCatName val="0"/>
          <c:showSerName val="0"/>
          <c:showPercent val="0"/>
          <c:showBubbleSize val="0"/>
        </c:dLbls>
        <c:gapWidth val="80"/>
        <c:overlap val="100"/>
        <c:axId val="776357272"/>
        <c:axId val="1"/>
      </c:barChart>
      <c:catAx>
        <c:axId val="7763572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230.32"/>
          <c:min val="0"/>
        </c:scaling>
        <c:delete val="1"/>
        <c:axPos val="l"/>
        <c:numFmt formatCode="#\ ##0.00;&quot;-&quot;#\ ##0.00" sourceLinked="1"/>
        <c:majorTickMark val="out"/>
        <c:minorTickMark val="none"/>
        <c:tickLblPos val="nextTo"/>
        <c:crossAx val="77635727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399781540142E-2"/>
          <c:y val="7.0108695652173911E-2"/>
          <c:w val="0.943200436919716"/>
          <c:h val="0.85978260869565215"/>
        </c:manualLayout>
      </c:layout>
      <c:barChart>
        <c:barDir val="col"/>
        <c:grouping val="clustered"/>
        <c:varyColors val="0"/>
        <c:ser>
          <c:idx val="0"/>
          <c:order val="0"/>
          <c:spPr>
            <a:solidFill>
              <a:schemeClr val="accent4"/>
            </a:solidFill>
            <a:ln>
              <a:noFill/>
            </a:ln>
          </c:spPr>
          <c:invertIfNegative val="0"/>
          <c:val>
            <c:numRef>
              <c:f>Sheet1!$A$1:$B$1</c:f>
              <c:numCache>
                <c:formatCode>General</c:formatCode>
                <c:ptCount val="2"/>
                <c:pt idx="0">
                  <c:v>2203.7877758913673</c:v>
                </c:pt>
                <c:pt idx="1">
                  <c:v>1100</c:v>
                </c:pt>
              </c:numCache>
            </c:numRef>
          </c:val>
          <c:extLst>
            <c:ext xmlns:c16="http://schemas.microsoft.com/office/drawing/2014/chart" uri="{C3380CC4-5D6E-409C-BE32-E72D297353CC}">
              <c16:uniqueId val="{00000000-977E-41B4-AFFD-60B52E51BB8A}"/>
            </c:ext>
          </c:extLst>
        </c:ser>
        <c:ser>
          <c:idx val="1"/>
          <c:order val="1"/>
          <c:spPr>
            <a:solidFill>
              <a:srgbClr val="969696"/>
            </a:solidFill>
            <a:ln>
              <a:noFill/>
            </a:ln>
          </c:spPr>
          <c:invertIfNegative val="0"/>
          <c:val>
            <c:numRef>
              <c:f>Sheet1!$A$2:$B$2</c:f>
              <c:numCache>
                <c:formatCode>General</c:formatCode>
                <c:ptCount val="2"/>
                <c:pt idx="0">
                  <c:v>1539.7877758913673</c:v>
                </c:pt>
                <c:pt idx="1">
                  <c:v>1100</c:v>
                </c:pt>
              </c:numCache>
            </c:numRef>
          </c:val>
          <c:extLst>
            <c:ext xmlns:c16="http://schemas.microsoft.com/office/drawing/2014/chart" uri="{C3380CC4-5D6E-409C-BE32-E72D297353CC}">
              <c16:uniqueId val="{00000001-977E-41B4-AFFD-60B52E51BB8A}"/>
            </c:ext>
          </c:extLst>
        </c:ser>
        <c:ser>
          <c:idx val="2"/>
          <c:order val="2"/>
          <c:spPr>
            <a:solidFill>
              <a:srgbClr val="C0C0C0"/>
            </a:solidFill>
            <a:ln>
              <a:noFill/>
            </a:ln>
          </c:spPr>
          <c:invertIfNegative val="0"/>
          <c:dLbls>
            <c:dLbl>
              <c:idx val="0"/>
              <c:layout>
                <c:manualLayout>
                  <c:x val="0"/>
                  <c:y val="-0.16086956521739129"/>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977E-41B4-AFFD-60B52E51BB8A}"/>
                </c:ext>
              </c:extLst>
            </c:dLbl>
            <c:dLbl>
              <c:idx val="1"/>
              <c:layout>
                <c:manualLayout>
                  <c:x val="0"/>
                  <c:y val="-9.2391304347826081E-2"/>
                </c:manualLayout>
              </c:layout>
              <c:numFmt formatCode="#,##0;&quot;-&quot;#,##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977E-41B4-AFFD-60B52E51BB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 ##0;"-"#\ ##0</c:formatCode>
                <c:ptCount val="2"/>
                <c:pt idx="0">
                  <c:v>664</c:v>
                </c:pt>
                <c:pt idx="1">
                  <c:v>0</c:v>
                </c:pt>
              </c:numCache>
            </c:numRef>
          </c:val>
          <c:extLst>
            <c:ext xmlns:c16="http://schemas.microsoft.com/office/drawing/2014/chart" uri="{C3380CC4-5D6E-409C-BE32-E72D297353CC}">
              <c16:uniqueId val="{00000004-977E-41B4-AFFD-60B52E51BB8A}"/>
            </c:ext>
          </c:extLst>
        </c:ser>
        <c:dLbls>
          <c:showLegendKey val="0"/>
          <c:showVal val="0"/>
          <c:showCatName val="0"/>
          <c:showSerName val="0"/>
          <c:showPercent val="0"/>
          <c:showBubbleSize val="0"/>
        </c:dLbls>
        <c:gapWidth val="80"/>
        <c:axId val="838098744"/>
        <c:axId val="1"/>
      </c:barChart>
      <c:catAx>
        <c:axId val="8380987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03.7877758913673"/>
          <c:min val="0"/>
        </c:scaling>
        <c:delete val="1"/>
        <c:axPos val="l"/>
        <c:numFmt formatCode="General" sourceLinked="1"/>
        <c:majorTickMark val="out"/>
        <c:minorTickMark val="none"/>
        <c:tickLblPos val="nextTo"/>
        <c:crossAx val="8380987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10764813423157"/>
          <c:y val="6.1959654092788696E-2"/>
          <c:w val="0.29121813178062439"/>
          <c:h val="0.87608069181442261"/>
        </c:manualLayout>
      </c:layout>
      <c:barChart>
        <c:barDir val="col"/>
        <c:grouping val="stacked"/>
        <c:varyColors val="0"/>
        <c:ser>
          <c:idx val="0"/>
          <c:order val="0"/>
          <c:spPr>
            <a:solidFill>
              <a:schemeClr val="accent1"/>
            </a:solidFill>
            <a:ln>
              <a:noFill/>
            </a:ln>
          </c:spPr>
          <c:invertIfNegative val="0"/>
          <c:val>
            <c:numRef>
              <c:f>Sheet1!$A$1</c:f>
              <c:numCache>
                <c:formatCode>General</c:formatCode>
                <c:ptCount val="1"/>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0E74-4F88-8541-5800E194F356}"/>
            </c:ext>
          </c:extLst>
        </c:ser>
        <c:ser>
          <c:idx val="1"/>
          <c:order val="1"/>
          <c:spPr>
            <a:solidFill>
              <a:schemeClr val="accent4"/>
            </a:solidFill>
            <a:ln>
              <a:noFill/>
            </a:ln>
          </c:spPr>
          <c:invertIfNegative val="0"/>
          <c:dLbls>
            <c:dLbl>
              <c:idx val="0"/>
              <c:layout>
                <c:manualLayout>
                  <c:x val="0"/>
                  <c:y val="-9.606147650629282E-4"/>
                </c:manualLayout>
              </c:layout>
              <c:numFmt formatCode="#,##0;&quot;-&quot;#,##0" sourceLinked="0"/>
              <c:spPr>
                <a:noFill/>
                <a:ln>
                  <a:noFill/>
                </a:ln>
              </c:spPr>
              <c:txPr>
                <a:bodyPr wrap="none"/>
                <a:lstStyle/>
                <a:p>
                  <a:pPr>
                    <a:defRPr sz="900" kern="1200" smtId="4294967295">
                      <a:solidFill>
                        <a:schemeClr val="bg1"/>
                      </a:solidFill>
                      <a:latin typeface="+mn-lt"/>
                      <a:ea typeface="+mn-ea"/>
                      <a:cs typeface="+mn-cs"/>
                      <a:sym typeface="Arial"/>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74-4F88-8541-5800E194F356}"/>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Sheet1!$A$2</c:f>
              <c:numCache>
                <c:formatCode>#\ ##0;"-"#\ ##0</c:formatCode>
                <c:ptCount val="1"/>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0E74-4F88-8541-5800E194F356}"/>
            </c:ext>
          </c:extLst>
        </c:ser>
        <c:dLbls>
          <c:showLegendKey val="0"/>
          <c:showVal val="0"/>
          <c:showCatName val="0"/>
          <c:showSerName val="0"/>
          <c:showPercent val="0"/>
          <c:showBubbleSize val="0"/>
        </c:dLbls>
        <c:gapWidth val="80"/>
        <c:overlap val="100"/>
        <c:axId val="1025339128"/>
        <c:axId val="1"/>
      </c:barChart>
      <c:catAx>
        <c:axId val="1025339128"/>
        <c:scaling>
          <c:orientation val="minMax"/>
        </c:scaling>
        <c:delete val="0"/>
        <c:axPos val="b"/>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558364"/>
          <c:min val="0"/>
        </c:scaling>
        <c:delete val="1"/>
        <c:axPos val="l"/>
        <c:numFmt formatCode="General" sourceLinked="1"/>
        <c:majorTickMark val="out"/>
        <c:minorTickMark val="none"/>
        <c:tickLblPos val="nextTo"/>
        <c:crossAx val="1025339128"/>
        <c:crossesAt val="0"/>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6380615234375"/>
          <c:y val="0.18883249163627625"/>
          <c:w val="0.21018767356872559"/>
          <c:h val="0.68020302057266235"/>
        </c:manualLayout>
      </c:layout>
      <c:barChart>
        <c:barDir val="col"/>
        <c:grouping val="stacked"/>
        <c:varyColors val="0"/>
        <c:ser>
          <c:idx val="0"/>
          <c:order val="0"/>
          <c:spPr>
            <a:solidFill>
              <a:srgbClr val="969696"/>
            </a:solidFill>
            <a:ln w="9525" cmpd="sng" algn="ctr">
              <a:solidFill>
                <a:schemeClr val="bg1"/>
              </a:solidFill>
              <a:prstDash val="solid"/>
            </a:ln>
          </c:spPr>
          <c:invertIfNegative val="0"/>
          <c:dLbls>
            <c:dLbl>
              <c:idx val="0"/>
              <c:layout>
                <c:manualLayout>
                  <c:x val="0"/>
                  <c:y val="-0.39796954393386841"/>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73B-48A3-9700-87CC4A90D25C}"/>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Sheet1!$A$1</c:f>
              <c:numCache>
                <c:formatCode>#\ ##0.00;"-"#\ ##0.00</c:formatCode>
                <c:ptCount val="1"/>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873B-48A3-9700-87CC4A90D25C}"/>
            </c:ext>
          </c:extLst>
        </c:ser>
        <c:dLbls>
          <c:showLegendKey val="0"/>
          <c:showVal val="0"/>
          <c:showCatName val="0"/>
          <c:showSerName val="0"/>
          <c:showPercent val="0"/>
          <c:showBubbleSize val="0"/>
        </c:dLbls>
        <c:gapWidth val="80"/>
        <c:overlap val="100"/>
        <c:axId val="776367112"/>
        <c:axId val="1"/>
      </c:barChart>
      <c:catAx>
        <c:axId val="776367112"/>
        <c:scaling>
          <c:orientation val="minMax"/>
        </c:scaling>
        <c:delete val="0"/>
        <c:axPos val="b"/>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6485.13"/>
          <c:min val="0"/>
        </c:scaling>
        <c:delete val="1"/>
        <c:axPos val="l"/>
        <c:numFmt formatCode="#\ ##0.00;&quot;-&quot;#\ ##0.00" sourceLinked="1"/>
        <c:majorTickMark val="out"/>
        <c:minorTickMark val="none"/>
        <c:tickLblPos val="nextTo"/>
        <c:crossAx val="776367112"/>
        <c:crossesAt val="0"/>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47211170196533"/>
          <c:y val="0.27514791488647461"/>
          <c:w val="0.33819741010665894"/>
          <c:h val="0.53402364253997803"/>
        </c:manualLayout>
      </c:layout>
      <c:barChart>
        <c:barDir val="col"/>
        <c:grouping val="stacked"/>
        <c:varyColors val="0"/>
        <c:ser>
          <c:idx val="0"/>
          <c:order val="0"/>
          <c:spPr>
            <a:solidFill>
              <a:schemeClr val="accent6"/>
            </a:solidFill>
            <a:ln>
              <a:noFill/>
            </a:ln>
          </c:spPr>
          <c:invertIfNegative val="0"/>
          <c:dLbls>
            <c:dLbl>
              <c:idx val="0"/>
              <c:layout>
                <c:manualLayout>
                  <c:x val="0"/>
                  <c:y val="-0.35059171915054321"/>
                </c:manualLayout>
              </c:layout>
              <c:numFmt formatCode="#,##0.0;&quot;-&quot;#,##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F7-4C9E-9EF7-E159E85A1E94}"/>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Sheet1!$A$1</c:f>
              <c:numCache>
                <c:formatCode>#\ ##0.0;"-"#\ ##0.0</c:formatCode>
                <c:ptCount val="1"/>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5F7-4C9E-9EF7-E159E85A1E94}"/>
            </c:ext>
          </c:extLst>
        </c:ser>
        <c:dLbls>
          <c:showLegendKey val="0"/>
          <c:showVal val="0"/>
          <c:showCatName val="0"/>
          <c:showSerName val="0"/>
          <c:showPercent val="0"/>
          <c:showBubbleSize val="0"/>
        </c:dLbls>
        <c:gapWidth val="80"/>
        <c:overlap val="100"/>
        <c:axId val="1025242696"/>
        <c:axId val="1"/>
      </c:barChart>
      <c:catAx>
        <c:axId val="1025242696"/>
        <c:scaling>
          <c:orientation val="minMax"/>
        </c:scaling>
        <c:delete val="0"/>
        <c:axPos val="b"/>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98.6"/>
          <c:min val="0"/>
        </c:scaling>
        <c:delete val="1"/>
        <c:axPos val="l"/>
        <c:numFmt formatCode="#\ ##0.0;&quot;-&quot;#\ ##0.0" sourceLinked="1"/>
        <c:majorTickMark val="out"/>
        <c:minorTickMark val="none"/>
        <c:tickLblPos val="nextTo"/>
        <c:crossAx val="1025242696"/>
        <c:crossesAt val="0"/>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29746961593628"/>
          <c:y val="0.21466517448425293"/>
          <c:w val="0.41340482234954834"/>
          <c:h val="0.66524970531463623"/>
        </c:manualLayout>
      </c:layout>
      <c:barChart>
        <c:barDir val="col"/>
        <c:grouping val="stacked"/>
        <c:varyColors val="0"/>
        <c:ser>
          <c:idx val="0"/>
          <c:order val="0"/>
          <c:spPr>
            <a:solidFill>
              <a:srgbClr val="364D6E"/>
            </a:solidFill>
            <a:ln>
              <a:noFill/>
            </a:ln>
          </c:spPr>
          <c:invertIfNegative val="0"/>
          <c:dLbls>
            <c:dLbl>
              <c:idx val="0"/>
              <c:layout>
                <c:manualLayout>
                  <c:x val="1.2868634425103664E-2"/>
                  <c:y val="-0.43676957488059998"/>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25-449A-84F3-FF1E036311A4}"/>
                </c:ext>
              </c:extLst>
            </c:dLbl>
            <c:dLbl>
              <c:idx val="1"/>
              <c:layout>
                <c:manualLayout>
                  <c:x val="0"/>
                  <c:y val="-0.39319872856140137"/>
                </c:manualLayout>
              </c:layout>
              <c:numFmt formatCode="0.00;&quot;-&quot;0.0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25-449A-84F3-FF1E036311A4}"/>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Sheet1!$A$1:$B$1</c:f>
              <c:numCache>
                <c:formatCode>General</c:formatCode>
                <c:ptCount val="2"/>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8525-449A-84F3-FF1E036311A4}"/>
            </c:ext>
          </c:extLst>
        </c:ser>
        <c:dLbls>
          <c:showLegendKey val="0"/>
          <c:showVal val="0"/>
          <c:showCatName val="0"/>
          <c:showSerName val="0"/>
          <c:showPercent val="0"/>
          <c:showBubbleSize val="0"/>
        </c:dLbls>
        <c:gapWidth val="80"/>
        <c:overlap val="100"/>
        <c:axId val="776357272"/>
        <c:axId val="1"/>
      </c:barChart>
      <c:catAx>
        <c:axId val="776357272"/>
        <c:scaling>
          <c:orientation val="minMax"/>
        </c:scaling>
        <c:delete val="1"/>
        <c:axPos val="b"/>
        <c:majorTickMark val="none"/>
        <c:minorTickMark val="none"/>
        <c:tickLblPos val="none"/>
        <c:crossAx val="1"/>
        <c:crossesAt val="0"/>
        <c:auto val="0"/>
        <c:lblAlgn val="ctr"/>
        <c:lblOffset val="100"/>
        <c:noMultiLvlLbl val="0"/>
      </c:catAx>
      <c:valAx>
        <c:axId val="1"/>
        <c:scaling>
          <c:orientation val="minMax"/>
          <c:max val="7230.32"/>
          <c:min val="0"/>
        </c:scaling>
        <c:delete val="1"/>
        <c:axPos val="l"/>
        <c:numFmt formatCode="General" sourceLinked="1"/>
        <c:majorTickMark val="out"/>
        <c:minorTickMark val="none"/>
        <c:tickLblPos val="nextTo"/>
        <c:crossAx val="776357272"/>
        <c:crossesAt val="0"/>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99782255291939E-2"/>
          <c:y val="7.0108696818351746E-2"/>
          <c:w val="0.94320040941238403"/>
          <c:h val="0.8597826361656189"/>
        </c:manualLayout>
      </c:layout>
      <c:barChart>
        <c:barDir val="col"/>
        <c:grouping val="clustered"/>
        <c:varyColors val="0"/>
        <c:ser>
          <c:idx val="0"/>
          <c:order val="0"/>
          <c:spPr>
            <a:solidFill>
              <a:schemeClr val="accent4"/>
            </a:solidFill>
            <a:ln>
              <a:noFill/>
            </a:ln>
          </c:spPr>
          <c:invertIfNegative val="0"/>
          <c:val>
            <c:numRef>
              <c:f>Sheet1!$A$1:$B$1</c:f>
              <c:numCache>
                <c:formatCode>General</c:formatCode>
                <c:ptCount val="2"/>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00C0-4923-BF49-60ABF29C3BD6}"/>
            </c:ext>
          </c:extLst>
        </c:ser>
        <c:ser>
          <c:idx val="1"/>
          <c:order val="1"/>
          <c:spPr>
            <a:solidFill>
              <a:srgbClr val="969696"/>
            </a:solidFill>
            <a:ln>
              <a:noFill/>
            </a:ln>
          </c:spPr>
          <c:invertIfNegative val="0"/>
          <c:val>
            <c:numRef>
              <c:f>Sheet1!$A$2:$B$2</c:f>
              <c:numCache>
                <c:formatCode>General</c:formatCode>
                <c:ptCount val="2"/>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00C0-4923-BF49-60ABF29C3BD6}"/>
            </c:ext>
          </c:extLst>
        </c:ser>
        <c:ser>
          <c:idx val="2"/>
          <c:order val="2"/>
          <c:spPr>
            <a:solidFill>
              <a:srgbClr val="C0C0C0"/>
            </a:solidFill>
            <a:ln>
              <a:noFill/>
            </a:ln>
          </c:spPr>
          <c:invertIfNegative val="0"/>
          <c:dLbls>
            <c:dLbl>
              <c:idx val="0"/>
              <c:layout>
                <c:manualLayout>
                  <c:x val="0"/>
                  <c:y val="-0.16086956858634949"/>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0C0-4923-BF49-60ABF29C3BD6}"/>
                </c:ext>
              </c:extLst>
            </c:dLbl>
            <c:dLbl>
              <c:idx val="1"/>
              <c:layout>
                <c:manualLayout>
                  <c:x val="0"/>
                  <c:y val="-9.2391304671764374E-2"/>
                </c:manualLayout>
              </c:layout>
              <c:numFmt formatCode="#,##0;&quot;-&quot;#,##0" sourceLinked="0"/>
              <c:spPr>
                <a:noFill/>
                <a:ln>
                  <a:noFill/>
                </a:ln>
              </c:spPr>
              <c:txPr>
                <a:bodyPr wrap="none"/>
                <a:lstStyle/>
                <a:p>
                  <a:pPr>
                    <a:defRPr sz="900" kern="1200" smtId="4294967295">
                      <a:solidFill>
                        <a:schemeClr val="tx1"/>
                      </a:solidFill>
                      <a:latin typeface="+mn-lt"/>
                      <a:ea typeface="+mn-ea"/>
                      <a:cs typeface="+mn-cs"/>
                    </a:defRPr>
                  </a:pPr>
                  <a:endParaRPr lang="ru-RU"/>
                </a:p>
              </c:txPr>
              <c:dLblPos val="ct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C0-4923-BF49-60ABF29C3BD6}"/>
                </c:ext>
              </c:extLst>
            </c:dLbl>
            <c:spPr>
              <a:noFill/>
              <a:ln>
                <a:noFill/>
              </a:ln>
              <a:effectLst/>
            </c:spPr>
            <c:showLegendKey val="0"/>
            <c:showVal val="0"/>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val>
            <c:numRef>
              <c:f>Sheet1!$A$3:$B$3</c:f>
              <c:numCache>
                <c:formatCode>General</c:formatCode>
                <c:ptCount val="2"/>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00C0-4923-BF49-60ABF29C3BD6}"/>
            </c:ext>
          </c:extLst>
        </c:ser>
        <c:dLbls>
          <c:showLegendKey val="0"/>
          <c:showVal val="0"/>
          <c:showCatName val="0"/>
          <c:showSerName val="0"/>
          <c:showPercent val="0"/>
          <c:showBubbleSize val="0"/>
        </c:dLbls>
        <c:gapWidth val="80"/>
        <c:axId val="838098744"/>
        <c:axId val="1"/>
      </c:barChart>
      <c:catAx>
        <c:axId val="838098744"/>
        <c:scaling>
          <c:orientation val="minMax"/>
        </c:scaling>
        <c:delete val="0"/>
        <c:axPos val="b"/>
        <c:majorTickMark val="none"/>
        <c:minorTickMark val="none"/>
        <c:tickLblPos val="none"/>
        <c:spPr>
          <a:ln w="9525" cmpd="sng" algn="ctr">
            <a:solidFill>
              <a:schemeClr val="tx1"/>
            </a:solidFill>
            <a:prstDash val="solid"/>
          </a:ln>
        </c:spPr>
        <c:crossAx val="1"/>
        <c:crossesAt val="0"/>
        <c:auto val="0"/>
        <c:lblAlgn val="ctr"/>
        <c:lblOffset val="100"/>
        <c:noMultiLvlLbl val="0"/>
      </c:catAx>
      <c:valAx>
        <c:axId val="1"/>
        <c:scaling>
          <c:orientation val="minMax"/>
          <c:max val="2203.7877758913673"/>
          <c:min val="0"/>
        </c:scaling>
        <c:delete val="1"/>
        <c:axPos val="l"/>
        <c:numFmt formatCode="General" sourceLinked="1"/>
        <c:majorTickMark val="out"/>
        <c:minorTickMark val="none"/>
        <c:tickLblPos val="nextTo"/>
        <c:crossAx val="838098744"/>
        <c:crossesAt val="0"/>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68768768768769"/>
          <c:y val="0.10915492957746478"/>
          <c:w val="0.44624624624624626"/>
          <c:h val="0.8151408450704225"/>
        </c:manualLayout>
      </c:layout>
      <c:barChart>
        <c:barDir val="col"/>
        <c:grouping val="stacked"/>
        <c:varyColors val="0"/>
        <c:ser>
          <c:idx val="0"/>
          <c:order val="0"/>
          <c:spPr>
            <a:solidFill>
              <a:srgbClr val="808080"/>
            </a:solidFill>
            <a:ln>
              <a:noFill/>
            </a:ln>
          </c:spPr>
          <c:invertIfNegative val="0"/>
          <c:dPt>
            <c:idx val="1"/>
            <c:invertIfNegative val="0"/>
            <c:bubble3D val="0"/>
            <c:spPr>
              <a:solidFill>
                <a:srgbClr val="C0C0C0"/>
              </a:solidFill>
              <a:ln>
                <a:noFill/>
              </a:ln>
            </c:spPr>
            <c:extLst>
              <c:ext xmlns:c16="http://schemas.microsoft.com/office/drawing/2014/chart" uri="{C3380CC4-5D6E-409C-BE32-E72D297353CC}">
                <c16:uniqueId val="{00000001-7F18-4C2B-ABF0-D40DEEF71E37}"/>
              </c:ext>
            </c:extLst>
          </c:dPt>
          <c:dLbls>
            <c:dLbl>
              <c:idx val="0"/>
              <c:layout>
                <c:manualLayout>
                  <c:x val="0"/>
                  <c:y val="-0.43016431924882631"/>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F18-4C2B-ABF0-D40DEEF71E37}"/>
                </c:ext>
              </c:extLst>
            </c:dLbl>
            <c:dLbl>
              <c:idx val="1"/>
              <c:layout>
                <c:manualLayout>
                  <c:x val="0"/>
                  <c:y val="-0.44072769953051644"/>
                </c:manualLayout>
              </c:layout>
              <c:numFmt formatCode="#,##0.0;&quot;-&quot;#,##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F18-4C2B-ABF0-D40DEEF71E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 ##0.0;"-"#\ ##0.0</c:formatCode>
                <c:ptCount val="2"/>
                <c:pt idx="0">
                  <c:v>2389.9</c:v>
                </c:pt>
                <c:pt idx="1">
                  <c:v>2403</c:v>
                </c:pt>
              </c:numCache>
            </c:numRef>
          </c:val>
          <c:extLst>
            <c:ext xmlns:c16="http://schemas.microsoft.com/office/drawing/2014/chart" uri="{C3380CC4-5D6E-409C-BE32-E72D297353CC}">
              <c16:uniqueId val="{00000003-7F18-4C2B-ABF0-D40DEEF71E37}"/>
            </c:ext>
          </c:extLst>
        </c:ser>
        <c:dLbls>
          <c:showLegendKey val="0"/>
          <c:showVal val="0"/>
          <c:showCatName val="0"/>
          <c:showSerName val="0"/>
          <c:showPercent val="0"/>
          <c:showBubbleSize val="0"/>
        </c:dLbls>
        <c:gapWidth val="80"/>
        <c:overlap val="100"/>
        <c:axId val="838171560"/>
        <c:axId val="1"/>
      </c:barChart>
      <c:catAx>
        <c:axId val="8381715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621.1"/>
          <c:min val="0"/>
        </c:scaling>
        <c:delete val="1"/>
        <c:axPos val="l"/>
        <c:numFmt formatCode="#\ ##0.0;&quot;-&quot;#\ ##0.0" sourceLinked="1"/>
        <c:majorTickMark val="out"/>
        <c:minorTickMark val="none"/>
        <c:tickLblPos val="nextTo"/>
        <c:crossAx val="83817156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10764872521244"/>
          <c:y val="6.1959654178674349E-2"/>
          <c:w val="0.29121813031161475"/>
          <c:h val="0.87608069164265134"/>
        </c:manualLayout>
      </c:layout>
      <c:barChart>
        <c:barDir val="col"/>
        <c:grouping val="stacked"/>
        <c:varyColors val="0"/>
        <c:ser>
          <c:idx val="0"/>
          <c:order val="0"/>
          <c:spPr>
            <a:solidFill>
              <a:schemeClr val="accent1"/>
            </a:solidFill>
            <a:ln>
              <a:noFill/>
            </a:ln>
          </c:spPr>
          <c:invertIfNegative val="0"/>
          <c:val>
            <c:numRef>
              <c:f>Sheet1!$A$1</c:f>
              <c:numCache>
                <c:formatCode>General</c:formatCode>
                <c:ptCount val="1"/>
                <c:pt idx="0">
                  <c:v>0</c:v>
                </c:pt>
              </c:numCache>
            </c:numRef>
          </c:val>
          <c:extLst>
            <c:ext xmlns:c16="http://schemas.microsoft.com/office/drawing/2014/chart" uri="{C3380CC4-5D6E-409C-BE32-E72D297353CC}">
              <c16:uniqueId val="{00000000-2C56-43F3-A666-746A339A2902}"/>
            </c:ext>
          </c:extLst>
        </c:ser>
        <c:ser>
          <c:idx val="1"/>
          <c:order val="1"/>
          <c:spPr>
            <a:solidFill>
              <a:schemeClr val="accent4"/>
            </a:solidFill>
            <a:ln>
              <a:noFill/>
            </a:ln>
          </c:spPr>
          <c:invertIfNegative val="0"/>
          <c:dLbls>
            <c:dLbl>
              <c:idx val="0"/>
              <c:layout>
                <c:manualLayout>
                  <c:x val="0"/>
                  <c:y val="-9.6061479346781938E-4"/>
                </c:manualLayout>
              </c:layout>
              <c:numFmt formatCode="#,##0;&quot;-&quot;#,##0" sourceLinked="0"/>
              <c:spPr>
                <a:noFill/>
                <a:ln>
                  <a:noFill/>
                </a:ln>
              </c:spPr>
              <c:txPr>
                <a:bodyPr wrap="none"/>
                <a:lstStyle/>
                <a:p>
                  <a:pPr>
                    <a:defRPr sz="900" kern="1200">
                      <a:solidFill>
                        <a:schemeClr val="bg1"/>
                      </a:solidFill>
                      <a:latin typeface="+mn-lt"/>
                      <a:ea typeface="+mn-ea"/>
                      <a:cs typeface="+mn-cs"/>
                      <a:sym typeface="Arial"/>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2C56-43F3-A666-746A339A290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 ##0;"-"#\ ##0</c:formatCode>
                <c:ptCount val="1"/>
                <c:pt idx="0">
                  <c:v>331575</c:v>
                </c:pt>
              </c:numCache>
            </c:numRef>
          </c:val>
          <c:extLst>
            <c:ext xmlns:c16="http://schemas.microsoft.com/office/drawing/2014/chart" uri="{C3380CC4-5D6E-409C-BE32-E72D297353CC}">
              <c16:uniqueId val="{00000002-2C56-43F3-A666-746A339A2902}"/>
            </c:ext>
          </c:extLst>
        </c:ser>
        <c:dLbls>
          <c:showLegendKey val="0"/>
          <c:showVal val="0"/>
          <c:showCatName val="0"/>
          <c:showSerName val="0"/>
          <c:showPercent val="0"/>
          <c:showBubbleSize val="0"/>
        </c:dLbls>
        <c:gapWidth val="80"/>
        <c:overlap val="100"/>
        <c:axId val="1025339128"/>
        <c:axId val="1"/>
      </c:barChart>
      <c:catAx>
        <c:axId val="10253391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8364"/>
          <c:min val="0"/>
        </c:scaling>
        <c:delete val="1"/>
        <c:axPos val="l"/>
        <c:numFmt formatCode="General" sourceLinked="1"/>
        <c:majorTickMark val="out"/>
        <c:minorTickMark val="none"/>
        <c:tickLblPos val="nextTo"/>
        <c:crossAx val="1025339128"/>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463806970509385"/>
          <c:y val="0.18883248730964466"/>
          <c:w val="0.21018766756032173"/>
          <c:h val="0.68020304568527923"/>
        </c:manualLayout>
      </c:layout>
      <c:barChart>
        <c:barDir val="col"/>
        <c:grouping val="stacked"/>
        <c:varyColors val="0"/>
        <c:ser>
          <c:idx val="0"/>
          <c:order val="0"/>
          <c:spPr>
            <a:solidFill>
              <a:srgbClr val="969696"/>
            </a:solidFill>
            <a:ln w="9525" cmpd="sng" algn="ctr">
              <a:solidFill>
                <a:schemeClr val="bg1"/>
              </a:solidFill>
              <a:prstDash val="solid"/>
            </a:ln>
          </c:spPr>
          <c:invertIfNegative val="0"/>
          <c:dLbls>
            <c:dLbl>
              <c:idx val="0"/>
              <c:layout>
                <c:manualLayout>
                  <c:x val="0"/>
                  <c:y val="-0.39796954314720812"/>
                </c:manualLayout>
              </c:layout>
              <c:numFmt formatCode="#,##0.00;&quot;-&quot;#,##0.00" sourceLinked="0"/>
              <c:spPr>
                <a:noFill/>
                <a:ln>
                  <a:noFill/>
                </a:ln>
              </c:spPr>
              <c:txPr>
                <a:bodyPr wrap="none"/>
                <a:lstStyle/>
                <a:p>
                  <a:pPr>
                    <a:defRPr sz="900" kern="120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CD63-478B-86FB-29F3C37DA21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 ##0.00;"-"#\ ##0.00</c:formatCode>
                <c:ptCount val="1"/>
                <c:pt idx="0">
                  <c:v>7247.28</c:v>
                </c:pt>
              </c:numCache>
            </c:numRef>
          </c:val>
          <c:extLst>
            <c:ext xmlns:c16="http://schemas.microsoft.com/office/drawing/2014/chart" uri="{C3380CC4-5D6E-409C-BE32-E72D297353CC}">
              <c16:uniqueId val="{00000001-CD63-478B-86FB-29F3C37DA21E}"/>
            </c:ext>
          </c:extLst>
        </c:ser>
        <c:dLbls>
          <c:showLegendKey val="0"/>
          <c:showVal val="0"/>
          <c:showCatName val="0"/>
          <c:showSerName val="0"/>
          <c:showPercent val="0"/>
          <c:showBubbleSize val="0"/>
        </c:dLbls>
        <c:gapWidth val="80"/>
        <c:overlap val="100"/>
        <c:axId val="776367112"/>
        <c:axId val="1"/>
      </c:barChart>
      <c:catAx>
        <c:axId val="7763671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485.13"/>
          <c:min val="0"/>
        </c:scaling>
        <c:delete val="1"/>
        <c:axPos val="l"/>
        <c:numFmt formatCode="#\ ##0.00;&quot;-&quot;#\ ##0.00" sourceLinked="1"/>
        <c:majorTickMark val="out"/>
        <c:minorTickMark val="none"/>
        <c:tickLblPos val="nextTo"/>
        <c:crossAx val="77636711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F120042-DE19-4A60-A65E-D372A0AD7D6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15D589F5-B5B1-4C39-AF4D-B7FD66FF2E0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094F38C-7FED-4B93-A934-AE2D2B1F54F8}" type="datetimeFigureOut">
              <a:rPr lang="ru-RU" smtClean="0"/>
              <a:t>12.07.2026</a:t>
            </a:fld>
            <a:endParaRPr lang="ru-RU"/>
          </a:p>
        </p:txBody>
      </p:sp>
      <p:sp>
        <p:nvSpPr>
          <p:cNvPr id="4" name="Нижний колонтитул 3">
            <a:extLst>
              <a:ext uri="{FF2B5EF4-FFF2-40B4-BE49-F238E27FC236}">
                <a16:creationId xmlns:a16="http://schemas.microsoft.com/office/drawing/2014/main" id="{FE87EA78-F1EE-447D-BF02-8591EAF592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48B45A96-9915-40E5-8CA7-93EBEEC7150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521E4C-C986-4718-9D9E-614AF5FF58C9}" type="slidenum">
              <a:rPr lang="ru-RU" smtClean="0"/>
              <a:t>‹#›</a:t>
            </a:fld>
            <a:endParaRPr lang="ru-RU"/>
          </a:p>
        </p:txBody>
      </p:sp>
    </p:spTree>
    <p:extLst>
      <p:ext uri="{BB962C8B-B14F-4D97-AF65-F5344CB8AC3E}">
        <p14:creationId xmlns:p14="http://schemas.microsoft.com/office/powerpoint/2010/main" val="204589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62F4B1-53BF-4CEB-935B-B85CBB7C7FFD}" type="datetimeFigureOut">
              <a:rPr lang="ru-RU" smtClean="0"/>
              <a:t>12.07.2026</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865938-7C47-44BA-8EE7-44C4AA1CFE04}" type="slidenum">
              <a:rPr lang="ru-RU" smtClean="0"/>
              <a:t>‹#›</a:t>
            </a:fld>
            <a:endParaRPr lang="ru-RU"/>
          </a:p>
        </p:txBody>
      </p:sp>
    </p:spTree>
    <p:extLst>
      <p:ext uri="{BB962C8B-B14F-4D97-AF65-F5344CB8AC3E}">
        <p14:creationId xmlns:p14="http://schemas.microsoft.com/office/powerpoint/2010/main" val="285251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5.xml"/><Relationship Id="rId7" Type="http://schemas.openxmlformats.org/officeDocument/2006/relationships/image" Target="../media/image11.png"/><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6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06969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800" b="0" i="0" baseline="0">
              <a:solidFill>
                <a:schemeClr val="tx1"/>
              </a:solidFill>
              <a:latin typeface="Arial" panose="020B0604020202020204" pitchFamily="34" charset="0"/>
              <a:ea typeface="+mj-ea"/>
              <a:cs typeface="+mj-cs"/>
              <a:sym typeface="Arial" panose="020B0604020202020204" pitchFamily="34" charset="0"/>
            </a:endParaRPr>
          </a:p>
        </p:txBody>
      </p:sp>
      <p:pic>
        <p:nvPicPr>
          <p:cNvPr id="2" name="Picture 1"/>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12192000" cy="6880225"/>
          </a:xfrm>
          <a:prstGeom prst="rect">
            <a:avLst/>
          </a:prstGeom>
        </p:spPr>
      </p:pic>
      <p:sp>
        <p:nvSpPr>
          <p:cNvPr id="38" name="Rectangle 37"/>
          <p:cNvSpPr/>
          <p:nvPr userDrawn="1"/>
        </p:nvSpPr>
        <p:spPr>
          <a:xfrm>
            <a:off x="0" y="-1"/>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5"/>
          <p:cNvSpPr>
            <a:spLocks noGrp="1"/>
          </p:cNvSpPr>
          <p:nvPr userDrawn="1">
            <p:ph type="body" sz="quarter" idx="13" hasCustomPrompt="1"/>
          </p:nvPr>
        </p:nvSpPr>
        <p:spPr>
          <a:xfrm>
            <a:off x="323033" y="5243514"/>
            <a:ext cx="5701529" cy="908050"/>
          </a:xfrm>
          <a:prstGeom prst="rect">
            <a:avLst/>
          </a:prstGeom>
        </p:spPr>
        <p:txBody>
          <a:bodyPr lIns="0" tIns="0" rIns="0" bIns="0" anchor="b" anchorCtr="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180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name</a:t>
            </a:r>
          </a:p>
        </p:txBody>
      </p:sp>
      <p:sp>
        <p:nvSpPr>
          <p:cNvPr id="4" name="Text Placeholder 3"/>
          <p:cNvSpPr>
            <a:spLocks noGrp="1"/>
          </p:cNvSpPr>
          <p:nvPr userDrawn="1">
            <p:ph type="body" sz="quarter" idx="12" hasCustomPrompt="1"/>
          </p:nvPr>
        </p:nvSpPr>
        <p:spPr>
          <a:xfrm>
            <a:off x="323033" y="1614489"/>
            <a:ext cx="5701529" cy="1811336"/>
          </a:xfrm>
          <a:prstGeom prst="rect">
            <a:avLst/>
          </a:prstGeom>
        </p:spPr>
        <p:txBody>
          <a:bodyPr lIns="0" tIns="0" rIns="0" bIns="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2400" b="1" baseline="0">
                <a:solidFill>
                  <a:schemeClr val="bg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3 w 142"/>
                  <a:gd name="T19" fmla="*/ 34 h 160"/>
                  <a:gd name="T20" fmla="*/ 133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9" name="Freeform 19"/>
              <p:cNvSpPr/>
              <p:nvPr userDrawn="1"/>
            </p:nvSpPr>
            <p:spPr bwMode="auto">
              <a:xfrm>
                <a:off x="2622907" y="776181"/>
                <a:ext cx="372396" cy="481114"/>
              </a:xfrm>
              <a:custGeom>
                <a:avLst/>
                <a:gdLst>
                  <a:gd name="T0" fmla="*/ 298 w 298"/>
                  <a:gd name="T1" fmla="*/ 385 h 385"/>
                  <a:gd name="T2" fmla="*/ 0 w 298"/>
                  <a:gd name="T3" fmla="*/ 385 h 385"/>
                  <a:gd name="T4" fmla="*/ 0 w 298"/>
                  <a:gd name="T5" fmla="*/ 0 h 385"/>
                  <a:gd name="T6" fmla="*/ 294 w 298"/>
                  <a:gd name="T7" fmla="*/ 0 h 385"/>
                  <a:gd name="T8" fmla="*/ 294 w 298"/>
                  <a:gd name="T9" fmla="*/ 65 h 385"/>
                  <a:gd name="T10" fmla="*/ 91 w 298"/>
                  <a:gd name="T11" fmla="*/ 65 h 385"/>
                  <a:gd name="T12" fmla="*/ 91 w 298"/>
                  <a:gd name="T13" fmla="*/ 154 h 385"/>
                  <a:gd name="T14" fmla="*/ 274 w 298"/>
                  <a:gd name="T15" fmla="*/ 154 h 385"/>
                  <a:gd name="T16" fmla="*/ 274 w 298"/>
                  <a:gd name="T17" fmla="*/ 219 h 385"/>
                  <a:gd name="T18" fmla="*/ 91 w 298"/>
                  <a:gd name="T19" fmla="*/ 219 h 385"/>
                  <a:gd name="T20" fmla="*/ 91 w 298"/>
                  <a:gd name="T21" fmla="*/ 320 h 385"/>
                  <a:gd name="T22" fmla="*/ 298 w 298"/>
                  <a:gd name="T23" fmla="*/ 320 h 385"/>
                  <a:gd name="T24" fmla="*/ 298 w 298"/>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85">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0" name="Freeform 20"/>
              <p:cNvSpPr/>
              <p:nvPr userDrawn="1"/>
            </p:nvSpPr>
            <p:spPr bwMode="auto">
              <a:xfrm>
                <a:off x="3076292" y="767433"/>
                <a:ext cx="394888" cy="499859"/>
              </a:xfrm>
              <a:custGeom>
                <a:avLst/>
                <a:gdLst>
                  <a:gd name="T0" fmla="*/ 131 w 131"/>
                  <a:gd name="T1" fmla="*/ 107 h 166"/>
                  <a:gd name="T2" fmla="*/ 131 w 131"/>
                  <a:gd name="T3" fmla="*/ 117 h 166"/>
                  <a:gd name="T4" fmla="*/ 126 w 131"/>
                  <a:gd name="T5" fmla="*/ 141 h 166"/>
                  <a:gd name="T6" fmla="*/ 111 w 131"/>
                  <a:gd name="T7" fmla="*/ 156 h 166"/>
                  <a:gd name="T8" fmla="*/ 89 w 131"/>
                  <a:gd name="T9" fmla="*/ 163 h 166"/>
                  <a:gd name="T10" fmla="*/ 60 w 131"/>
                  <a:gd name="T11" fmla="*/ 166 h 166"/>
                  <a:gd name="T12" fmla="*/ 3 w 131"/>
                  <a:gd name="T13" fmla="*/ 161 h 166"/>
                  <a:gd name="T14" fmla="*/ 3 w 131"/>
                  <a:gd name="T15" fmla="*/ 132 h 166"/>
                  <a:gd name="T16" fmla="*/ 61 w 131"/>
                  <a:gd name="T17" fmla="*/ 138 h 166"/>
                  <a:gd name="T18" fmla="*/ 93 w 131"/>
                  <a:gd name="T19" fmla="*/ 122 h 166"/>
                  <a:gd name="T20" fmla="*/ 93 w 131"/>
                  <a:gd name="T21" fmla="*/ 111 h 166"/>
                  <a:gd name="T22" fmla="*/ 89 w 131"/>
                  <a:gd name="T23" fmla="*/ 100 h 166"/>
                  <a:gd name="T24" fmla="*/ 72 w 131"/>
                  <a:gd name="T25" fmla="*/ 95 h 166"/>
                  <a:gd name="T26" fmla="*/ 53 w 131"/>
                  <a:gd name="T27" fmla="*/ 95 h 166"/>
                  <a:gd name="T28" fmla="*/ 0 w 131"/>
                  <a:gd name="T29" fmla="*/ 53 h 166"/>
                  <a:gd name="T30" fmla="*/ 0 w 131"/>
                  <a:gd name="T31" fmla="*/ 41 h 166"/>
                  <a:gd name="T32" fmla="*/ 18 w 131"/>
                  <a:gd name="T33" fmla="*/ 10 h 166"/>
                  <a:gd name="T34" fmla="*/ 73 w 131"/>
                  <a:gd name="T35" fmla="*/ 0 h 166"/>
                  <a:gd name="T36" fmla="*/ 123 w 131"/>
                  <a:gd name="T37" fmla="*/ 4 h 166"/>
                  <a:gd name="T38" fmla="*/ 123 w 131"/>
                  <a:gd name="T39" fmla="*/ 32 h 166"/>
                  <a:gd name="T40" fmla="*/ 72 w 131"/>
                  <a:gd name="T41" fmla="*/ 28 h 166"/>
                  <a:gd name="T42" fmla="*/ 46 w 131"/>
                  <a:gd name="T43" fmla="*/ 31 h 166"/>
                  <a:gd name="T44" fmla="*/ 39 w 131"/>
                  <a:gd name="T45" fmla="*/ 42 h 166"/>
                  <a:gd name="T46" fmla="*/ 39 w 131"/>
                  <a:gd name="T47" fmla="*/ 53 h 166"/>
                  <a:gd name="T48" fmla="*/ 60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1" name="Freeform 21"/>
              <p:cNvSpPr>
                <a:spLocks noEditPoints="1"/>
              </p:cNvSpPr>
              <p:nvPr userDrawn="1"/>
            </p:nvSpPr>
            <p:spPr bwMode="auto">
              <a:xfrm>
                <a:off x="3549399" y="767433"/>
                <a:ext cx="458622" cy="499859"/>
              </a:xfrm>
              <a:custGeom>
                <a:avLst/>
                <a:gdLst>
                  <a:gd name="T0" fmla="*/ 152 w 152"/>
                  <a:gd name="T1" fmla="*/ 49 h 166"/>
                  <a:gd name="T2" fmla="*/ 152 w 152"/>
                  <a:gd name="T3" fmla="*/ 119 h 166"/>
                  <a:gd name="T4" fmla="*/ 145 w 152"/>
                  <a:gd name="T5" fmla="*/ 142 h 166"/>
                  <a:gd name="T6" fmla="*/ 125 w 152"/>
                  <a:gd name="T7" fmla="*/ 157 h 166"/>
                  <a:gd name="T8" fmla="*/ 101 w 152"/>
                  <a:gd name="T9" fmla="*/ 164 h 166"/>
                  <a:gd name="T10" fmla="*/ 75 w 152"/>
                  <a:gd name="T11" fmla="*/ 166 h 166"/>
                  <a:gd name="T12" fmla="*/ 51 w 152"/>
                  <a:gd name="T13" fmla="*/ 164 h 166"/>
                  <a:gd name="T14" fmla="*/ 27 w 152"/>
                  <a:gd name="T15" fmla="*/ 158 h 166"/>
                  <a:gd name="T16" fmla="*/ 7 w 152"/>
                  <a:gd name="T17" fmla="*/ 144 h 166"/>
                  <a:gd name="T18" fmla="*/ 0 w 152"/>
                  <a:gd name="T19" fmla="*/ 119 h 166"/>
                  <a:gd name="T20" fmla="*/ 0 w 152"/>
                  <a:gd name="T21" fmla="*/ 49 h 166"/>
                  <a:gd name="T22" fmla="*/ 5 w 152"/>
                  <a:gd name="T23" fmla="*/ 27 h 166"/>
                  <a:gd name="T24" fmla="*/ 18 w 152"/>
                  <a:gd name="T25" fmla="*/ 13 h 166"/>
                  <a:gd name="T26" fmla="*/ 37 w 152"/>
                  <a:gd name="T27" fmla="*/ 5 h 166"/>
                  <a:gd name="T28" fmla="*/ 57 w 152"/>
                  <a:gd name="T29" fmla="*/ 1 h 166"/>
                  <a:gd name="T30" fmla="*/ 75 w 152"/>
                  <a:gd name="T31" fmla="*/ 0 h 166"/>
                  <a:gd name="T32" fmla="*/ 94 w 152"/>
                  <a:gd name="T33" fmla="*/ 1 h 166"/>
                  <a:gd name="T34" fmla="*/ 114 w 152"/>
                  <a:gd name="T35" fmla="*/ 5 h 166"/>
                  <a:gd name="T36" fmla="*/ 133 w 152"/>
                  <a:gd name="T37" fmla="*/ 13 h 166"/>
                  <a:gd name="T38" fmla="*/ 146 w 152"/>
                  <a:gd name="T39" fmla="*/ 27 h 166"/>
                  <a:gd name="T40" fmla="*/ 152 w 152"/>
                  <a:gd name="T41" fmla="*/ 49 h 166"/>
                  <a:gd name="T42" fmla="*/ 113 w 152"/>
                  <a:gd name="T43" fmla="*/ 119 h 166"/>
                  <a:gd name="T44" fmla="*/ 113 w 152"/>
                  <a:gd name="T45" fmla="*/ 49 h 166"/>
                  <a:gd name="T46" fmla="*/ 104 w 152"/>
                  <a:gd name="T47" fmla="*/ 32 h 166"/>
                  <a:gd name="T48" fmla="*/ 76 w 152"/>
                  <a:gd name="T49" fmla="*/ 28 h 166"/>
                  <a:gd name="T50" fmla="*/ 47 w 152"/>
                  <a:gd name="T51" fmla="*/ 32 h 166"/>
                  <a:gd name="T52" fmla="*/ 38 w 152"/>
                  <a:gd name="T53" fmla="*/ 49 h 166"/>
                  <a:gd name="T54" fmla="*/ 38 w 152"/>
                  <a:gd name="T55" fmla="*/ 119 h 166"/>
                  <a:gd name="T56" fmla="*/ 41 w 152"/>
                  <a:gd name="T57" fmla="*/ 129 h 166"/>
                  <a:gd name="T58" fmla="*/ 51 w 152"/>
                  <a:gd name="T59" fmla="*/ 135 h 166"/>
                  <a:gd name="T60" fmla="*/ 62 w 152"/>
                  <a:gd name="T61" fmla="*/ 138 h 166"/>
                  <a:gd name="T62" fmla="*/ 76 w 152"/>
                  <a:gd name="T63" fmla="*/ 138 h 166"/>
                  <a:gd name="T64" fmla="*/ 90 w 152"/>
                  <a:gd name="T65" fmla="*/ 138 h 166"/>
                  <a:gd name="T66" fmla="*/ 101 w 152"/>
                  <a:gd name="T67" fmla="*/ 135 h 166"/>
                  <a:gd name="T68" fmla="*/ 110 w 152"/>
                  <a:gd name="T69" fmla="*/ 129 h 166"/>
                  <a:gd name="T70" fmla="*/ 113 w 152"/>
                  <a:gd name="T71" fmla="*/ 1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6">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2" name="Freeform 22"/>
              <p:cNvSpPr/>
              <p:nvPr userDrawn="1"/>
            </p:nvSpPr>
            <p:spPr bwMode="auto">
              <a:xfrm>
                <a:off x="4095456" y="776181"/>
                <a:ext cx="418634" cy="491111"/>
              </a:xfrm>
              <a:custGeom>
                <a:avLst/>
                <a:gdLst>
                  <a:gd name="T0" fmla="*/ 139 w 139"/>
                  <a:gd name="T1" fmla="*/ 0 h 163"/>
                  <a:gd name="T2" fmla="*/ 139 w 139"/>
                  <a:gd name="T3" fmla="*/ 116 h 163"/>
                  <a:gd name="T4" fmla="*/ 70 w 139"/>
                  <a:gd name="T5" fmla="*/ 163 h 163"/>
                  <a:gd name="T6" fmla="*/ 0 w 139"/>
                  <a:gd name="T7" fmla="*/ 116 h 163"/>
                  <a:gd name="T8" fmla="*/ 0 w 139"/>
                  <a:gd name="T9" fmla="*/ 0 h 163"/>
                  <a:gd name="T10" fmla="*/ 39 w 139"/>
                  <a:gd name="T11" fmla="*/ 0 h 163"/>
                  <a:gd name="T12" fmla="*/ 39 w 139"/>
                  <a:gd name="T13" fmla="*/ 116 h 163"/>
                  <a:gd name="T14" fmla="*/ 46 w 139"/>
                  <a:gd name="T15" fmla="*/ 131 h 163"/>
                  <a:gd name="T16" fmla="*/ 70 w 139"/>
                  <a:gd name="T17" fmla="*/ 135 h 163"/>
                  <a:gd name="T18" fmla="*/ 94 w 139"/>
                  <a:gd name="T19" fmla="*/ 131 h 163"/>
                  <a:gd name="T20" fmla="*/ 101 w 139"/>
                  <a:gd name="T21" fmla="*/ 116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3" name="Freeform 23"/>
              <p:cNvSpPr>
                <a:spLocks noEditPoints="1"/>
              </p:cNvSpPr>
              <p:nvPr userDrawn="1"/>
            </p:nvSpPr>
            <p:spPr bwMode="auto">
              <a:xfrm>
                <a:off x="4609545" y="776181"/>
                <a:ext cx="42863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2 w 142"/>
                  <a:gd name="T19" fmla="*/ 34 h 160"/>
                  <a:gd name="T20" fmla="*/ 132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4" name="Freeform 24"/>
              <p:cNvSpPr/>
              <p:nvPr userDrawn="1"/>
            </p:nvSpPr>
            <p:spPr bwMode="auto">
              <a:xfrm>
                <a:off x="5076396" y="767433"/>
                <a:ext cx="379894" cy="499859"/>
              </a:xfrm>
              <a:custGeom>
                <a:avLst/>
                <a:gdLst>
                  <a:gd name="T0" fmla="*/ 126 w 126"/>
                  <a:gd name="T1" fmla="*/ 160 h 166"/>
                  <a:gd name="T2" fmla="*/ 74 w 126"/>
                  <a:gd name="T3" fmla="*/ 166 h 166"/>
                  <a:gd name="T4" fmla="*/ 56 w 126"/>
                  <a:gd name="T5" fmla="*/ 165 h 166"/>
                  <a:gd name="T6" fmla="*/ 36 w 126"/>
                  <a:gd name="T7" fmla="*/ 161 h 166"/>
                  <a:gd name="T8" fmla="*/ 18 w 126"/>
                  <a:gd name="T9" fmla="*/ 153 h 166"/>
                  <a:gd name="T10" fmla="*/ 5 w 126"/>
                  <a:gd name="T11" fmla="*/ 140 h 166"/>
                  <a:gd name="T12" fmla="*/ 0 w 126"/>
                  <a:gd name="T13" fmla="*/ 119 h 166"/>
                  <a:gd name="T14" fmla="*/ 0 w 126"/>
                  <a:gd name="T15" fmla="*/ 49 h 166"/>
                  <a:gd name="T16" fmla="*/ 74 w 126"/>
                  <a:gd name="T17" fmla="*/ 0 h 166"/>
                  <a:gd name="T18" fmla="*/ 125 w 126"/>
                  <a:gd name="T19" fmla="*/ 6 h 166"/>
                  <a:gd name="T20" fmla="*/ 125 w 126"/>
                  <a:gd name="T21" fmla="*/ 35 h 166"/>
                  <a:gd name="T22" fmla="*/ 75 w 126"/>
                  <a:gd name="T23" fmla="*/ 28 h 166"/>
                  <a:gd name="T24" fmla="*/ 61 w 126"/>
                  <a:gd name="T25" fmla="*/ 28 h 166"/>
                  <a:gd name="T26" fmla="*/ 50 w 126"/>
                  <a:gd name="T27" fmla="*/ 31 h 166"/>
                  <a:gd name="T28" fmla="*/ 41 w 126"/>
                  <a:gd name="T29" fmla="*/ 37 h 166"/>
                  <a:gd name="T30" fmla="*/ 39 w 126"/>
                  <a:gd name="T31" fmla="*/ 48 h 166"/>
                  <a:gd name="T32" fmla="*/ 39 w 126"/>
                  <a:gd name="T33" fmla="*/ 116 h 166"/>
                  <a:gd name="T34" fmla="*/ 78 w 126"/>
                  <a:gd name="T35" fmla="*/ 138 h 166"/>
                  <a:gd name="T36" fmla="*/ 126 w 126"/>
                  <a:gd name="T37" fmla="*/ 131 h 166"/>
                  <a:gd name="T38" fmla="*/ 126 w 126"/>
                  <a:gd name="T3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6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5" name="Freeform 25"/>
              <p:cNvSpPr/>
              <p:nvPr userDrawn="1"/>
            </p:nvSpPr>
            <p:spPr bwMode="auto">
              <a:xfrm>
                <a:off x="5547605" y="776181"/>
                <a:ext cx="377394" cy="481114"/>
              </a:xfrm>
              <a:custGeom>
                <a:avLst/>
                <a:gdLst>
                  <a:gd name="T0" fmla="*/ 302 w 302"/>
                  <a:gd name="T1" fmla="*/ 385 h 385"/>
                  <a:gd name="T2" fmla="*/ 0 w 302"/>
                  <a:gd name="T3" fmla="*/ 385 h 385"/>
                  <a:gd name="T4" fmla="*/ 0 w 302"/>
                  <a:gd name="T5" fmla="*/ 0 h 385"/>
                  <a:gd name="T6" fmla="*/ 294 w 302"/>
                  <a:gd name="T7" fmla="*/ 0 h 385"/>
                  <a:gd name="T8" fmla="*/ 294 w 302"/>
                  <a:gd name="T9" fmla="*/ 65 h 385"/>
                  <a:gd name="T10" fmla="*/ 94 w 302"/>
                  <a:gd name="T11" fmla="*/ 65 h 385"/>
                  <a:gd name="T12" fmla="*/ 94 w 302"/>
                  <a:gd name="T13" fmla="*/ 154 h 385"/>
                  <a:gd name="T14" fmla="*/ 275 w 302"/>
                  <a:gd name="T15" fmla="*/ 154 h 385"/>
                  <a:gd name="T16" fmla="*/ 275 w 302"/>
                  <a:gd name="T17" fmla="*/ 219 h 385"/>
                  <a:gd name="T18" fmla="*/ 94 w 302"/>
                  <a:gd name="T19" fmla="*/ 219 h 385"/>
                  <a:gd name="T20" fmla="*/ 94 w 302"/>
                  <a:gd name="T21" fmla="*/ 320 h 385"/>
                  <a:gd name="T22" fmla="*/ 302 w 302"/>
                  <a:gd name="T23" fmla="*/ 320 h 385"/>
                  <a:gd name="T24" fmla="*/ 302 w 302"/>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85">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6" name="Freeform 26"/>
              <p:cNvSpPr/>
              <p:nvPr userDrawn="1"/>
            </p:nvSpPr>
            <p:spPr bwMode="auto">
              <a:xfrm>
                <a:off x="5998431" y="767433"/>
                <a:ext cx="394888" cy="499859"/>
              </a:xfrm>
              <a:custGeom>
                <a:avLst/>
                <a:gdLst>
                  <a:gd name="T0" fmla="*/ 131 w 131"/>
                  <a:gd name="T1" fmla="*/ 107 h 166"/>
                  <a:gd name="T2" fmla="*/ 131 w 131"/>
                  <a:gd name="T3" fmla="*/ 117 h 166"/>
                  <a:gd name="T4" fmla="*/ 126 w 131"/>
                  <a:gd name="T5" fmla="*/ 141 h 166"/>
                  <a:gd name="T6" fmla="*/ 110 w 131"/>
                  <a:gd name="T7" fmla="*/ 156 h 166"/>
                  <a:gd name="T8" fmla="*/ 88 w 131"/>
                  <a:gd name="T9" fmla="*/ 163 h 166"/>
                  <a:gd name="T10" fmla="*/ 60 w 131"/>
                  <a:gd name="T11" fmla="*/ 166 h 166"/>
                  <a:gd name="T12" fmla="*/ 3 w 131"/>
                  <a:gd name="T13" fmla="*/ 161 h 166"/>
                  <a:gd name="T14" fmla="*/ 3 w 131"/>
                  <a:gd name="T15" fmla="*/ 132 h 166"/>
                  <a:gd name="T16" fmla="*/ 60 w 131"/>
                  <a:gd name="T17" fmla="*/ 138 h 166"/>
                  <a:gd name="T18" fmla="*/ 92 w 131"/>
                  <a:gd name="T19" fmla="*/ 122 h 166"/>
                  <a:gd name="T20" fmla="*/ 92 w 131"/>
                  <a:gd name="T21" fmla="*/ 111 h 166"/>
                  <a:gd name="T22" fmla="*/ 88 w 131"/>
                  <a:gd name="T23" fmla="*/ 100 h 166"/>
                  <a:gd name="T24" fmla="*/ 71 w 131"/>
                  <a:gd name="T25" fmla="*/ 95 h 166"/>
                  <a:gd name="T26" fmla="*/ 52 w 131"/>
                  <a:gd name="T27" fmla="*/ 95 h 166"/>
                  <a:gd name="T28" fmla="*/ 0 w 131"/>
                  <a:gd name="T29" fmla="*/ 53 h 166"/>
                  <a:gd name="T30" fmla="*/ 0 w 131"/>
                  <a:gd name="T31" fmla="*/ 41 h 166"/>
                  <a:gd name="T32" fmla="*/ 17 w 131"/>
                  <a:gd name="T33" fmla="*/ 10 h 166"/>
                  <a:gd name="T34" fmla="*/ 73 w 131"/>
                  <a:gd name="T35" fmla="*/ 0 h 166"/>
                  <a:gd name="T36" fmla="*/ 123 w 131"/>
                  <a:gd name="T37" fmla="*/ 4 h 166"/>
                  <a:gd name="T38" fmla="*/ 123 w 131"/>
                  <a:gd name="T39" fmla="*/ 32 h 166"/>
                  <a:gd name="T40" fmla="*/ 71 w 131"/>
                  <a:gd name="T41" fmla="*/ 28 h 166"/>
                  <a:gd name="T42" fmla="*/ 45 w 131"/>
                  <a:gd name="T43" fmla="*/ 31 h 166"/>
                  <a:gd name="T44" fmla="*/ 38 w 131"/>
                  <a:gd name="T45" fmla="*/ 42 h 166"/>
                  <a:gd name="T46" fmla="*/ 38 w 131"/>
                  <a:gd name="T47" fmla="*/ 53 h 166"/>
                  <a:gd name="T48" fmla="*/ 59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p:nvPr userDrawn="1"/>
            </p:nvSpPr>
            <p:spPr bwMode="auto">
              <a:xfrm>
                <a:off x="1146212" y="1396551"/>
                <a:ext cx="443627" cy="497359"/>
              </a:xfrm>
              <a:custGeom>
                <a:avLst/>
                <a:gdLst>
                  <a:gd name="T0" fmla="*/ 147 w 147"/>
                  <a:gd name="T1" fmla="*/ 155 h 165"/>
                  <a:gd name="T2" fmla="*/ 115 w 147"/>
                  <a:gd name="T3" fmla="*/ 162 h 165"/>
                  <a:gd name="T4" fmla="*/ 80 w 147"/>
                  <a:gd name="T5" fmla="*/ 165 h 165"/>
                  <a:gd name="T6" fmla="*/ 56 w 147"/>
                  <a:gd name="T7" fmla="*/ 164 h 165"/>
                  <a:gd name="T8" fmla="*/ 34 w 147"/>
                  <a:gd name="T9" fmla="*/ 160 h 165"/>
                  <a:gd name="T10" fmla="*/ 16 w 147"/>
                  <a:gd name="T11" fmla="*/ 152 h 165"/>
                  <a:gd name="T12" fmla="*/ 5 w 147"/>
                  <a:gd name="T13" fmla="*/ 138 h 165"/>
                  <a:gd name="T14" fmla="*/ 0 w 147"/>
                  <a:gd name="T15" fmla="*/ 119 h 165"/>
                  <a:gd name="T16" fmla="*/ 0 w 147"/>
                  <a:gd name="T17" fmla="*/ 52 h 165"/>
                  <a:gd name="T18" fmla="*/ 5 w 147"/>
                  <a:gd name="T19" fmla="*/ 30 h 165"/>
                  <a:gd name="T20" fmla="*/ 18 w 147"/>
                  <a:gd name="T21" fmla="*/ 15 h 165"/>
                  <a:gd name="T22" fmla="*/ 37 w 147"/>
                  <a:gd name="T23" fmla="*/ 6 h 165"/>
                  <a:gd name="T24" fmla="*/ 59 w 147"/>
                  <a:gd name="T25" fmla="*/ 1 h 165"/>
                  <a:gd name="T26" fmla="*/ 80 w 147"/>
                  <a:gd name="T27" fmla="*/ 0 h 165"/>
                  <a:gd name="T28" fmla="*/ 146 w 147"/>
                  <a:gd name="T29" fmla="*/ 5 h 165"/>
                  <a:gd name="T30" fmla="*/ 146 w 147"/>
                  <a:gd name="T31" fmla="*/ 34 h 165"/>
                  <a:gd name="T32" fmla="*/ 80 w 147"/>
                  <a:gd name="T33" fmla="*/ 27 h 165"/>
                  <a:gd name="T34" fmla="*/ 39 w 147"/>
                  <a:gd name="T35" fmla="*/ 51 h 165"/>
                  <a:gd name="T36" fmla="*/ 39 w 147"/>
                  <a:gd name="T37" fmla="*/ 116 h 165"/>
                  <a:gd name="T38" fmla="*/ 50 w 147"/>
                  <a:gd name="T39" fmla="*/ 133 h 165"/>
                  <a:gd name="T40" fmla="*/ 84 w 147"/>
                  <a:gd name="T41" fmla="*/ 138 h 165"/>
                  <a:gd name="T42" fmla="*/ 110 w 147"/>
                  <a:gd name="T43" fmla="*/ 134 h 165"/>
                  <a:gd name="T44" fmla="*/ 110 w 147"/>
                  <a:gd name="T45" fmla="*/ 97 h 165"/>
                  <a:gd name="T46" fmla="*/ 84 w 147"/>
                  <a:gd name="T47" fmla="*/ 97 h 165"/>
                  <a:gd name="T48" fmla="*/ 84 w 147"/>
                  <a:gd name="T49" fmla="*/ 71 h 165"/>
                  <a:gd name="T50" fmla="*/ 147 w 147"/>
                  <a:gd name="T51" fmla="*/ 71 h 165"/>
                  <a:gd name="T52" fmla="*/ 147 w 147"/>
                  <a:gd name="T53" fmla="*/ 15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65">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4" name="Freeform 28"/>
              <p:cNvSpPr>
                <a:spLocks noEditPoints="1"/>
              </p:cNvSpPr>
              <p:nvPr userDrawn="1"/>
            </p:nvSpPr>
            <p:spPr bwMode="auto">
              <a:xfrm>
                <a:off x="1697852" y="1402799"/>
                <a:ext cx="431129" cy="484862"/>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1 w 143"/>
                  <a:gd name="T35" fmla="*/ 28 h 161"/>
                  <a:gd name="T36" fmla="*/ 38 w 143"/>
                  <a:gd name="T37" fmla="*/ 28 h 161"/>
                  <a:gd name="T38" fmla="*/ 38 w 143"/>
                  <a:gd name="T39" fmla="*/ 72 h 161"/>
                  <a:gd name="T40" fmla="*/ 71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5" name="Freeform 29"/>
              <p:cNvSpPr>
                <a:spLocks noEditPoints="1"/>
              </p:cNvSpPr>
              <p:nvPr userDrawn="1"/>
            </p:nvSpPr>
            <p:spPr bwMode="auto">
              <a:xfrm>
                <a:off x="2188536" y="1396552"/>
                <a:ext cx="458622" cy="497359"/>
              </a:xfrm>
              <a:custGeom>
                <a:avLst/>
                <a:gdLst>
                  <a:gd name="T0" fmla="*/ 152 w 152"/>
                  <a:gd name="T1" fmla="*/ 48 h 165"/>
                  <a:gd name="T2" fmla="*/ 152 w 152"/>
                  <a:gd name="T3" fmla="*/ 119 h 165"/>
                  <a:gd name="T4" fmla="*/ 145 w 152"/>
                  <a:gd name="T5" fmla="*/ 142 h 165"/>
                  <a:gd name="T6" fmla="*/ 126 w 152"/>
                  <a:gd name="T7" fmla="*/ 156 h 165"/>
                  <a:gd name="T8" fmla="*/ 102 w 152"/>
                  <a:gd name="T9" fmla="*/ 163 h 165"/>
                  <a:gd name="T10" fmla="*/ 76 w 152"/>
                  <a:gd name="T11" fmla="*/ 165 h 165"/>
                  <a:gd name="T12" fmla="*/ 52 w 152"/>
                  <a:gd name="T13" fmla="*/ 163 h 165"/>
                  <a:gd name="T14" fmla="*/ 28 w 152"/>
                  <a:gd name="T15" fmla="*/ 157 h 165"/>
                  <a:gd name="T16" fmla="*/ 8 w 152"/>
                  <a:gd name="T17" fmla="*/ 143 h 165"/>
                  <a:gd name="T18" fmla="*/ 0 w 152"/>
                  <a:gd name="T19" fmla="*/ 119 h 165"/>
                  <a:gd name="T20" fmla="*/ 0 w 152"/>
                  <a:gd name="T21" fmla="*/ 48 h 165"/>
                  <a:gd name="T22" fmla="*/ 6 w 152"/>
                  <a:gd name="T23" fmla="*/ 27 h 165"/>
                  <a:gd name="T24" fmla="*/ 19 w 152"/>
                  <a:gd name="T25" fmla="*/ 12 h 165"/>
                  <a:gd name="T26" fmla="*/ 38 w 152"/>
                  <a:gd name="T27" fmla="*/ 4 h 165"/>
                  <a:gd name="T28" fmla="*/ 58 w 152"/>
                  <a:gd name="T29" fmla="*/ 0 h 165"/>
                  <a:gd name="T30" fmla="*/ 76 w 152"/>
                  <a:gd name="T31" fmla="*/ 0 h 165"/>
                  <a:gd name="T32" fmla="*/ 95 w 152"/>
                  <a:gd name="T33" fmla="*/ 0 h 165"/>
                  <a:gd name="T34" fmla="*/ 115 w 152"/>
                  <a:gd name="T35" fmla="*/ 4 h 165"/>
                  <a:gd name="T36" fmla="*/ 134 w 152"/>
                  <a:gd name="T37" fmla="*/ 12 h 165"/>
                  <a:gd name="T38" fmla="*/ 147 w 152"/>
                  <a:gd name="T39" fmla="*/ 27 h 165"/>
                  <a:gd name="T40" fmla="*/ 152 w 152"/>
                  <a:gd name="T41" fmla="*/ 48 h 165"/>
                  <a:gd name="T42" fmla="*/ 114 w 152"/>
                  <a:gd name="T43" fmla="*/ 119 h 165"/>
                  <a:gd name="T44" fmla="*/ 114 w 152"/>
                  <a:gd name="T45" fmla="*/ 48 h 165"/>
                  <a:gd name="T46" fmla="*/ 104 w 152"/>
                  <a:gd name="T47" fmla="*/ 32 h 165"/>
                  <a:gd name="T48" fmla="*/ 76 w 152"/>
                  <a:gd name="T49" fmla="*/ 27 h 165"/>
                  <a:gd name="T50" fmla="*/ 48 w 152"/>
                  <a:gd name="T51" fmla="*/ 32 h 165"/>
                  <a:gd name="T52" fmla="*/ 39 w 152"/>
                  <a:gd name="T53" fmla="*/ 48 h 165"/>
                  <a:gd name="T54" fmla="*/ 39 w 152"/>
                  <a:gd name="T55" fmla="*/ 119 h 165"/>
                  <a:gd name="T56" fmla="*/ 42 w 152"/>
                  <a:gd name="T57" fmla="*/ 129 h 165"/>
                  <a:gd name="T58" fmla="*/ 51 w 152"/>
                  <a:gd name="T59" fmla="*/ 135 h 165"/>
                  <a:gd name="T60" fmla="*/ 63 w 152"/>
                  <a:gd name="T61" fmla="*/ 137 h 165"/>
                  <a:gd name="T62" fmla="*/ 77 w 152"/>
                  <a:gd name="T63" fmla="*/ 138 h 165"/>
                  <a:gd name="T64" fmla="*/ 90 w 152"/>
                  <a:gd name="T65" fmla="*/ 137 h 165"/>
                  <a:gd name="T66" fmla="*/ 102 w 152"/>
                  <a:gd name="T67" fmla="*/ 135 h 165"/>
                  <a:gd name="T68" fmla="*/ 111 w 152"/>
                  <a:gd name="T69" fmla="*/ 129 h 165"/>
                  <a:gd name="T70" fmla="*/ 114 w 152"/>
                  <a:gd name="T71"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5">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6" name="Freeform 30"/>
              <p:cNvSpPr/>
              <p:nvPr userDrawn="1"/>
            </p:nvSpPr>
            <p:spPr bwMode="auto">
              <a:xfrm>
                <a:off x="2736993" y="1402799"/>
                <a:ext cx="418634" cy="491111"/>
              </a:xfrm>
              <a:custGeom>
                <a:avLst/>
                <a:gdLst>
                  <a:gd name="T0" fmla="*/ 139 w 139"/>
                  <a:gd name="T1" fmla="*/ 0 h 163"/>
                  <a:gd name="T2" fmla="*/ 139 w 139"/>
                  <a:gd name="T3" fmla="*/ 117 h 163"/>
                  <a:gd name="T4" fmla="*/ 70 w 139"/>
                  <a:gd name="T5" fmla="*/ 163 h 163"/>
                  <a:gd name="T6" fmla="*/ 0 w 139"/>
                  <a:gd name="T7" fmla="*/ 117 h 163"/>
                  <a:gd name="T8" fmla="*/ 0 w 139"/>
                  <a:gd name="T9" fmla="*/ 0 h 163"/>
                  <a:gd name="T10" fmla="*/ 39 w 139"/>
                  <a:gd name="T11" fmla="*/ 0 h 163"/>
                  <a:gd name="T12" fmla="*/ 39 w 139"/>
                  <a:gd name="T13" fmla="*/ 117 h 163"/>
                  <a:gd name="T14" fmla="*/ 46 w 139"/>
                  <a:gd name="T15" fmla="*/ 132 h 163"/>
                  <a:gd name="T16" fmla="*/ 70 w 139"/>
                  <a:gd name="T17" fmla="*/ 136 h 163"/>
                  <a:gd name="T18" fmla="*/ 94 w 139"/>
                  <a:gd name="T19" fmla="*/ 132 h 163"/>
                  <a:gd name="T20" fmla="*/ 101 w 139"/>
                  <a:gd name="T21" fmla="*/ 117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7" name="Freeform 31"/>
              <p:cNvSpPr>
                <a:spLocks noEditPoints="1"/>
              </p:cNvSpPr>
              <p:nvPr userDrawn="1"/>
            </p:nvSpPr>
            <p:spPr bwMode="auto">
              <a:xfrm>
                <a:off x="3244380" y="1402797"/>
                <a:ext cx="386141" cy="484862"/>
              </a:xfrm>
              <a:custGeom>
                <a:avLst/>
                <a:gdLst>
                  <a:gd name="T0" fmla="*/ 128 w 128"/>
                  <a:gd name="T1" fmla="*/ 37 h 161"/>
                  <a:gd name="T2" fmla="*/ 128 w 128"/>
                  <a:gd name="T3" fmla="*/ 67 h 161"/>
                  <a:gd name="T4" fmla="*/ 112 w 128"/>
                  <a:gd name="T5" fmla="*/ 100 h 161"/>
                  <a:gd name="T6" fmla="*/ 60 w 128"/>
                  <a:gd name="T7" fmla="*/ 108 h 161"/>
                  <a:gd name="T8" fmla="*/ 39 w 128"/>
                  <a:gd name="T9" fmla="*/ 108 h 161"/>
                  <a:gd name="T10" fmla="*/ 39 w 128"/>
                  <a:gd name="T11" fmla="*/ 161 h 161"/>
                  <a:gd name="T12" fmla="*/ 0 w 128"/>
                  <a:gd name="T13" fmla="*/ 161 h 161"/>
                  <a:gd name="T14" fmla="*/ 0 w 128"/>
                  <a:gd name="T15" fmla="*/ 0 h 161"/>
                  <a:gd name="T16" fmla="*/ 65 w 128"/>
                  <a:gd name="T17" fmla="*/ 0 h 161"/>
                  <a:gd name="T18" fmla="*/ 113 w 128"/>
                  <a:gd name="T19" fmla="*/ 8 h 161"/>
                  <a:gd name="T20" fmla="*/ 128 w 128"/>
                  <a:gd name="T21" fmla="*/ 37 h 161"/>
                  <a:gd name="T22" fmla="*/ 91 w 128"/>
                  <a:gd name="T23" fmla="*/ 66 h 161"/>
                  <a:gd name="T24" fmla="*/ 91 w 128"/>
                  <a:gd name="T25" fmla="*/ 40 h 161"/>
                  <a:gd name="T26" fmla="*/ 85 w 128"/>
                  <a:gd name="T27" fmla="*/ 30 h 161"/>
                  <a:gd name="T28" fmla="*/ 63 w 128"/>
                  <a:gd name="T29" fmla="*/ 28 h 161"/>
                  <a:gd name="T30" fmla="*/ 39 w 128"/>
                  <a:gd name="T31" fmla="*/ 28 h 161"/>
                  <a:gd name="T32" fmla="*/ 39 w 128"/>
                  <a:gd name="T33" fmla="*/ 82 h 161"/>
                  <a:gd name="T34" fmla="*/ 63 w 128"/>
                  <a:gd name="T35" fmla="*/ 82 h 161"/>
                  <a:gd name="T36" fmla="*/ 85 w 128"/>
                  <a:gd name="T37" fmla="*/ 78 h 161"/>
                  <a:gd name="T38" fmla="*/ 91 w 128"/>
                  <a:gd name="T39" fmla="*/ 6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61">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p:nvPr userDrawn="1"/>
            </p:nvSpPr>
            <p:spPr bwMode="auto">
              <a:xfrm>
                <a:off x="314326" y="332366"/>
                <a:ext cx="373645" cy="484863"/>
              </a:xfrm>
              <a:custGeom>
                <a:avLst/>
                <a:gdLst>
                  <a:gd name="T0" fmla="*/ 299 w 299"/>
                  <a:gd name="T1" fmla="*/ 388 h 388"/>
                  <a:gd name="T2" fmla="*/ 0 w 299"/>
                  <a:gd name="T3" fmla="*/ 388 h 388"/>
                  <a:gd name="T4" fmla="*/ 0 w 299"/>
                  <a:gd name="T5" fmla="*/ 0 h 388"/>
                  <a:gd name="T6" fmla="*/ 294 w 299"/>
                  <a:gd name="T7" fmla="*/ 0 h 388"/>
                  <a:gd name="T8" fmla="*/ 294 w 299"/>
                  <a:gd name="T9" fmla="*/ 68 h 388"/>
                  <a:gd name="T10" fmla="*/ 92 w 299"/>
                  <a:gd name="T11" fmla="*/ 68 h 388"/>
                  <a:gd name="T12" fmla="*/ 92 w 299"/>
                  <a:gd name="T13" fmla="*/ 157 h 388"/>
                  <a:gd name="T14" fmla="*/ 275 w 299"/>
                  <a:gd name="T15" fmla="*/ 157 h 388"/>
                  <a:gd name="T16" fmla="*/ 275 w 299"/>
                  <a:gd name="T17" fmla="*/ 222 h 388"/>
                  <a:gd name="T18" fmla="*/ 92 w 299"/>
                  <a:gd name="T19" fmla="*/ 222 h 388"/>
                  <a:gd name="T20" fmla="*/ 92 w 299"/>
                  <a:gd name="T21" fmla="*/ 321 h 388"/>
                  <a:gd name="T22" fmla="*/ 299 w 299"/>
                  <a:gd name="T23" fmla="*/ 321 h 388"/>
                  <a:gd name="T24" fmla="*/ 299 w 299"/>
                  <a:gd name="T25"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88">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47" name="Freeform 11"/>
              <p:cNvSpPr/>
              <p:nvPr userDrawn="1"/>
            </p:nvSpPr>
            <p:spPr bwMode="auto">
              <a:xfrm>
                <a:off x="787838" y="332366"/>
                <a:ext cx="418634" cy="491113"/>
              </a:xfrm>
              <a:custGeom>
                <a:avLst/>
                <a:gdLst>
                  <a:gd name="T0" fmla="*/ 139 w 139"/>
                  <a:gd name="T1" fmla="*/ 0 h 163"/>
                  <a:gd name="T2" fmla="*/ 139 w 139"/>
                  <a:gd name="T3" fmla="*/ 117 h 163"/>
                  <a:gd name="T4" fmla="*/ 69 w 139"/>
                  <a:gd name="T5" fmla="*/ 163 h 163"/>
                  <a:gd name="T6" fmla="*/ 0 w 139"/>
                  <a:gd name="T7" fmla="*/ 117 h 163"/>
                  <a:gd name="T8" fmla="*/ 0 w 139"/>
                  <a:gd name="T9" fmla="*/ 0 h 163"/>
                  <a:gd name="T10" fmla="*/ 38 w 139"/>
                  <a:gd name="T11" fmla="*/ 0 h 163"/>
                  <a:gd name="T12" fmla="*/ 38 w 139"/>
                  <a:gd name="T13" fmla="*/ 117 h 163"/>
                  <a:gd name="T14" fmla="*/ 46 w 139"/>
                  <a:gd name="T15" fmla="*/ 132 h 163"/>
                  <a:gd name="T16" fmla="*/ 70 w 139"/>
                  <a:gd name="T17" fmla="*/ 136 h 163"/>
                  <a:gd name="T18" fmla="*/ 93 w 139"/>
                  <a:gd name="T19" fmla="*/ 132 h 163"/>
                  <a:gd name="T20" fmla="*/ 100 w 139"/>
                  <a:gd name="T21" fmla="*/ 117 h 163"/>
                  <a:gd name="T22" fmla="*/ 100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6" name="Freeform 12"/>
              <p:cNvSpPr>
                <a:spLocks noEditPoints="1"/>
              </p:cNvSpPr>
              <p:nvPr userDrawn="1"/>
            </p:nvSpPr>
            <p:spPr bwMode="auto">
              <a:xfrm>
                <a:off x="1311898" y="332366"/>
                <a:ext cx="431129" cy="484863"/>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2 w 143"/>
                  <a:gd name="T35" fmla="*/ 28 h 161"/>
                  <a:gd name="T36" fmla="*/ 38 w 143"/>
                  <a:gd name="T37" fmla="*/ 28 h 161"/>
                  <a:gd name="T38" fmla="*/ 38 w 143"/>
                  <a:gd name="T39" fmla="*/ 72 h 161"/>
                  <a:gd name="T40" fmla="*/ 72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7" name="Freeform 13"/>
              <p:cNvSpPr>
                <a:spLocks noEditPoints="1"/>
              </p:cNvSpPr>
              <p:nvPr userDrawn="1"/>
            </p:nvSpPr>
            <p:spPr bwMode="auto">
              <a:xfrm>
                <a:off x="1800735" y="332366"/>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9" name="Freeform 14"/>
              <p:cNvSpPr/>
              <p:nvPr userDrawn="1"/>
            </p:nvSpPr>
            <p:spPr bwMode="auto">
              <a:xfrm>
                <a:off x="2349541" y="326116"/>
                <a:ext cx="394889" cy="497359"/>
              </a:xfrm>
              <a:custGeom>
                <a:avLst/>
                <a:gdLst>
                  <a:gd name="T0" fmla="*/ 131 w 131"/>
                  <a:gd name="T1" fmla="*/ 106 h 165"/>
                  <a:gd name="T2" fmla="*/ 131 w 131"/>
                  <a:gd name="T3" fmla="*/ 117 h 165"/>
                  <a:gd name="T4" fmla="*/ 126 w 131"/>
                  <a:gd name="T5" fmla="*/ 141 h 165"/>
                  <a:gd name="T6" fmla="*/ 111 w 131"/>
                  <a:gd name="T7" fmla="*/ 156 h 165"/>
                  <a:gd name="T8" fmla="*/ 88 w 131"/>
                  <a:gd name="T9" fmla="*/ 163 h 165"/>
                  <a:gd name="T10" fmla="*/ 60 w 131"/>
                  <a:gd name="T11" fmla="*/ 165 h 165"/>
                  <a:gd name="T12" fmla="*/ 3 w 131"/>
                  <a:gd name="T13" fmla="*/ 161 h 165"/>
                  <a:gd name="T14" fmla="*/ 3 w 131"/>
                  <a:gd name="T15" fmla="*/ 131 h 165"/>
                  <a:gd name="T16" fmla="*/ 60 w 131"/>
                  <a:gd name="T17" fmla="*/ 138 h 165"/>
                  <a:gd name="T18" fmla="*/ 92 w 131"/>
                  <a:gd name="T19" fmla="*/ 121 h 165"/>
                  <a:gd name="T20" fmla="*/ 92 w 131"/>
                  <a:gd name="T21" fmla="*/ 111 h 165"/>
                  <a:gd name="T22" fmla="*/ 88 w 131"/>
                  <a:gd name="T23" fmla="*/ 99 h 165"/>
                  <a:gd name="T24" fmla="*/ 71 w 131"/>
                  <a:gd name="T25" fmla="*/ 94 h 165"/>
                  <a:gd name="T26" fmla="*/ 53 w 131"/>
                  <a:gd name="T27" fmla="*/ 94 h 165"/>
                  <a:gd name="T28" fmla="*/ 0 w 131"/>
                  <a:gd name="T29" fmla="*/ 53 h 165"/>
                  <a:gd name="T30" fmla="*/ 0 w 131"/>
                  <a:gd name="T31" fmla="*/ 41 h 165"/>
                  <a:gd name="T32" fmla="*/ 17 w 131"/>
                  <a:gd name="T33" fmla="*/ 10 h 165"/>
                  <a:gd name="T34" fmla="*/ 73 w 131"/>
                  <a:gd name="T35" fmla="*/ 0 h 165"/>
                  <a:gd name="T36" fmla="*/ 123 w 131"/>
                  <a:gd name="T37" fmla="*/ 3 h 165"/>
                  <a:gd name="T38" fmla="*/ 123 w 131"/>
                  <a:gd name="T39" fmla="*/ 32 h 165"/>
                  <a:gd name="T40" fmla="*/ 72 w 131"/>
                  <a:gd name="T41" fmla="*/ 27 h 165"/>
                  <a:gd name="T42" fmla="*/ 46 w 131"/>
                  <a:gd name="T43" fmla="*/ 31 h 165"/>
                  <a:gd name="T44" fmla="*/ 38 w 131"/>
                  <a:gd name="T45" fmla="*/ 41 h 165"/>
                  <a:gd name="T46" fmla="*/ 38 w 131"/>
                  <a:gd name="T47" fmla="*/ 53 h 165"/>
                  <a:gd name="T48" fmla="*/ 60 w 131"/>
                  <a:gd name="T49" fmla="*/ 65 h 165"/>
                  <a:gd name="T50" fmla="*/ 79 w 131"/>
                  <a:gd name="T51" fmla="*/ 65 h 165"/>
                  <a:gd name="T52" fmla="*/ 119 w 131"/>
                  <a:gd name="T53" fmla="*/ 76 h 165"/>
                  <a:gd name="T54" fmla="*/ 131 w 131"/>
                  <a:gd name="T5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5">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1" name="Freeform 16"/>
              <p:cNvSpPr>
                <a:spLocks noEditPoints="1"/>
              </p:cNvSpPr>
              <p:nvPr userDrawn="1"/>
            </p:nvSpPr>
            <p:spPr bwMode="auto">
              <a:xfrm>
                <a:off x="3049957" y="332365"/>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2" name="Freeform 17"/>
              <p:cNvSpPr/>
              <p:nvPr userDrawn="1"/>
            </p:nvSpPr>
            <p:spPr bwMode="auto">
              <a:xfrm>
                <a:off x="3620180" y="332365"/>
                <a:ext cx="454872" cy="484863"/>
              </a:xfrm>
              <a:custGeom>
                <a:avLst/>
                <a:gdLst>
                  <a:gd name="T0" fmla="*/ 364 w 364"/>
                  <a:gd name="T1" fmla="*/ 388 h 388"/>
                  <a:gd name="T2" fmla="*/ 270 w 364"/>
                  <a:gd name="T3" fmla="*/ 388 h 388"/>
                  <a:gd name="T4" fmla="*/ 82 w 364"/>
                  <a:gd name="T5" fmla="*/ 121 h 388"/>
                  <a:gd name="T6" fmla="*/ 82 w 364"/>
                  <a:gd name="T7" fmla="*/ 388 h 388"/>
                  <a:gd name="T8" fmla="*/ 0 w 364"/>
                  <a:gd name="T9" fmla="*/ 388 h 388"/>
                  <a:gd name="T10" fmla="*/ 0 w 364"/>
                  <a:gd name="T11" fmla="*/ 0 h 388"/>
                  <a:gd name="T12" fmla="*/ 94 w 364"/>
                  <a:gd name="T13" fmla="*/ 0 h 388"/>
                  <a:gd name="T14" fmla="*/ 279 w 364"/>
                  <a:gd name="T15" fmla="*/ 265 h 388"/>
                  <a:gd name="T16" fmla="*/ 279 w 364"/>
                  <a:gd name="T17" fmla="*/ 0 h 388"/>
                  <a:gd name="T18" fmla="*/ 364 w 364"/>
                  <a:gd name="T19" fmla="*/ 0 h 388"/>
                  <a:gd name="T20" fmla="*/ 364 w 364"/>
                  <a:gd name="T2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88">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grpSp>
      </p:grpSp>
      <p:pic>
        <p:nvPicPr>
          <p:cNvPr id="5" name="Picture 4"/>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3190304846"/>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888748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0"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1219200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solidFill>
                  <a:schemeClr val="accent1"/>
                </a:solidFill>
              </a:defRPr>
            </a:lvl1pPr>
          </a:lstStyle>
          <a:p>
            <a:r>
              <a:rPr lang="en-US"/>
              <a:t>Click to add title</a:t>
            </a:r>
            <a:endParaRPr lang="ru-RU"/>
          </a:p>
        </p:txBody>
      </p:sp>
    </p:spTree>
    <p:extLst>
      <p:ext uri="{BB962C8B-B14F-4D97-AF65-F5344CB8AC3E}">
        <p14:creationId xmlns:p14="http://schemas.microsoft.com/office/powerpoint/2010/main" val="2009968961"/>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61871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lvl1pPr>
          </a:lstStyle>
          <a:p>
            <a:r>
              <a:rPr lang="en-US"/>
              <a:t>Click to add title</a:t>
            </a:r>
            <a:endParaRPr lang="ru-RU"/>
          </a:p>
        </p:txBody>
      </p:sp>
      <p:sp>
        <p:nvSpPr>
          <p:cNvPr id="15" name="Picture Placeholder 8"/>
          <p:cNvSpPr>
            <a:spLocks noGrp="1"/>
          </p:cNvSpPr>
          <p:nvPr>
            <p:ph type="pic" sz="quarter" idx="13" hasCustomPrompt="1"/>
          </p:nvPr>
        </p:nvSpPr>
        <p:spPr>
          <a:xfrm>
            <a:off x="4217989" y="1614488"/>
            <a:ext cx="7974012" cy="4537075"/>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Tree>
    <p:extLst>
      <p:ext uri="{BB962C8B-B14F-4D97-AF65-F5344CB8AC3E}">
        <p14:creationId xmlns:p14="http://schemas.microsoft.com/office/powerpoint/2010/main" val="2261491460"/>
      </p:ext>
    </p:extLst>
  </p:cSld>
  <p:clrMapOvr>
    <a:masterClrMapping/>
  </p:clrMapOv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picture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09854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8"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7500" y="1614488"/>
            <a:ext cx="3752850" cy="4537075"/>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15" name="Picture Placeholder 8"/>
          <p:cNvSpPr>
            <a:spLocks noGrp="1"/>
          </p:cNvSpPr>
          <p:nvPr>
            <p:ph type="pic" sz="quarter" idx="13" hasCustomPrompt="1"/>
          </p:nvPr>
        </p:nvSpPr>
        <p:spPr>
          <a:xfrm>
            <a:off x="4217989" y="1614488"/>
            <a:ext cx="7974012" cy="4537075"/>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Tree>
    <p:extLst>
      <p:ext uri="{BB962C8B-B14F-4D97-AF65-F5344CB8AC3E}">
        <p14:creationId xmlns:p14="http://schemas.microsoft.com/office/powerpoint/2010/main" val="421147163"/>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icture slide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78530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1219200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499" y="0"/>
            <a:ext cx="9605964"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7499" y="1614488"/>
            <a:ext cx="11560173" cy="166693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Tree>
    <p:extLst>
      <p:ext uri="{BB962C8B-B14F-4D97-AF65-F5344CB8AC3E}">
        <p14:creationId xmlns:p14="http://schemas.microsoft.com/office/powerpoint/2010/main" val="785265926"/>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icture slide 3">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36571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0" y="3425825"/>
            <a:ext cx="4070350"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499" y="0"/>
            <a:ext cx="9605964"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11" name="Text Placeholder 10"/>
          <p:cNvSpPr>
            <a:spLocks noGrp="1"/>
          </p:cNvSpPr>
          <p:nvPr>
            <p:ph type="body" sz="quarter" idx="12" hasCustomPrompt="1"/>
          </p:nvPr>
        </p:nvSpPr>
        <p:spPr>
          <a:xfrm>
            <a:off x="317499" y="1614487"/>
            <a:ext cx="11560173" cy="1665287"/>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8" name="Picture Placeholder 8"/>
          <p:cNvSpPr>
            <a:spLocks noGrp="1"/>
          </p:cNvSpPr>
          <p:nvPr>
            <p:ph type="pic" sz="quarter" idx="13" hasCustomPrompt="1"/>
          </p:nvPr>
        </p:nvSpPr>
        <p:spPr>
          <a:xfrm>
            <a:off x="4217988" y="3425825"/>
            <a:ext cx="3757612"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10" name="Picture Placeholder 8"/>
          <p:cNvSpPr>
            <a:spLocks noGrp="1"/>
          </p:cNvSpPr>
          <p:nvPr>
            <p:ph type="pic" sz="quarter" idx="14" hasCustomPrompt="1"/>
          </p:nvPr>
        </p:nvSpPr>
        <p:spPr>
          <a:xfrm>
            <a:off x="8123238" y="3425825"/>
            <a:ext cx="4068762" cy="2725738"/>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Tree>
    <p:extLst>
      <p:ext uri="{BB962C8B-B14F-4D97-AF65-F5344CB8AC3E}">
        <p14:creationId xmlns:p14="http://schemas.microsoft.com/office/powerpoint/2010/main" val="2873528373"/>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icture slide 4">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509240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0"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9099550" y="1614488"/>
            <a:ext cx="3092450" cy="4537076"/>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499" y="0"/>
            <a:ext cx="9605964"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11" name="Text Placeholder 10"/>
          <p:cNvSpPr>
            <a:spLocks noGrp="1"/>
          </p:cNvSpPr>
          <p:nvPr>
            <p:ph type="body" sz="quarter" idx="12" hasCustomPrompt="1"/>
          </p:nvPr>
        </p:nvSpPr>
        <p:spPr>
          <a:xfrm>
            <a:off x="317499" y="1614488"/>
            <a:ext cx="5705475" cy="453707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
        <p:nvSpPr>
          <p:cNvPr id="8" name="Picture Placeholder 8"/>
          <p:cNvSpPr>
            <a:spLocks noGrp="1"/>
          </p:cNvSpPr>
          <p:nvPr>
            <p:ph type="pic" sz="quarter" idx="13" hasCustomPrompt="1"/>
          </p:nvPr>
        </p:nvSpPr>
        <p:spPr>
          <a:xfrm>
            <a:off x="6170612" y="2522538"/>
            <a:ext cx="2778125" cy="4335462"/>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Tree>
    <p:extLst>
      <p:ext uri="{BB962C8B-B14F-4D97-AF65-F5344CB8AC3E}">
        <p14:creationId xmlns:p14="http://schemas.microsoft.com/office/powerpoint/2010/main" val="4108388008"/>
      </p:ext>
    </p:extLst>
  </p:cSld>
  <p:clrMapOvr>
    <a:masterClrMapping/>
  </p:clrMapOvr>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 picture slide 4">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09900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9" name="Picture Placeholder 8"/>
          <p:cNvSpPr>
            <a:spLocks noGrp="1"/>
          </p:cNvSpPr>
          <p:nvPr>
            <p:ph type="pic" sz="quarter" idx="11" hasCustomPrompt="1"/>
          </p:nvPr>
        </p:nvSpPr>
        <p:spPr>
          <a:xfrm>
            <a:off x="9099550" y="1614488"/>
            <a:ext cx="3092450" cy="4537076"/>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vert="horz" lIns="0" tIns="0" rIns="0" bIns="0" rtlCol="0" anchor="ctr">
            <a:noAutofit/>
          </a:bodyPr>
          <a:lstStyle>
            <a:lvl1pPr marL="0" indent="0">
              <a:buFont typeface="Arial" panose="020B0604020202020204" pitchFamily="34" charset="0"/>
              <a:buNone/>
              <a:defRPr lang="ru-RU"/>
            </a:lvl1pPr>
          </a:lstStyle>
          <a:p>
            <a:pPr lvl="0"/>
            <a:r>
              <a:rPr lang="en-US"/>
              <a:t>Click to add title</a:t>
            </a:r>
            <a:endParaRPr lang="ru-RU"/>
          </a:p>
        </p:txBody>
      </p:sp>
      <p:sp>
        <p:nvSpPr>
          <p:cNvPr id="8" name="Picture Placeholder 8"/>
          <p:cNvSpPr>
            <a:spLocks noGrp="1"/>
          </p:cNvSpPr>
          <p:nvPr>
            <p:ph type="pic" sz="quarter" idx="13" hasCustomPrompt="1"/>
          </p:nvPr>
        </p:nvSpPr>
        <p:spPr>
          <a:xfrm>
            <a:off x="6170612" y="2522538"/>
            <a:ext cx="2778125" cy="4335462"/>
          </a:xfrm>
          <a:prstGeom prst="rect">
            <a:avLst/>
          </a:prstGeom>
        </p:spPr>
        <p:txBody>
          <a:bodyPr lIns="0" tIns="0" rIns="0" bIns="0" anchor="ctr"/>
          <a:lstStyle>
            <a:lvl1pPr marL="0" indent="0" algn="ctr">
              <a:buNone/>
              <a:defRPr lang="en-US" sz="1800" b="0">
                <a:solidFill>
                  <a:schemeClr val="tx1"/>
                </a:solidFill>
              </a:defRPr>
            </a:lvl1pPr>
          </a:lstStyle>
          <a:p>
            <a:pPr marL="145792" lvl="0" indent="-145792"/>
            <a:r>
              <a:rPr lang="en-US"/>
              <a:t>Click to insert picture</a:t>
            </a:r>
          </a:p>
        </p:txBody>
      </p:sp>
    </p:spTree>
    <p:extLst>
      <p:ext uri="{BB962C8B-B14F-4D97-AF65-F5344CB8AC3E}">
        <p14:creationId xmlns:p14="http://schemas.microsoft.com/office/powerpoint/2010/main" val="3724038723"/>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3589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8"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solidFill>
                  <a:schemeClr val="accent1"/>
                </a:solidFill>
              </a:defRPr>
            </a:lvl1pPr>
          </a:lstStyle>
          <a:p>
            <a:r>
              <a:rPr lang="en-US"/>
              <a:t>Click to add title</a:t>
            </a:r>
            <a:endParaRPr lang="ru-RU"/>
          </a:p>
        </p:txBody>
      </p:sp>
      <p:sp>
        <p:nvSpPr>
          <p:cNvPr id="11" name="Text Placeholder 10"/>
          <p:cNvSpPr>
            <a:spLocks noGrp="1"/>
          </p:cNvSpPr>
          <p:nvPr>
            <p:ph type="body" sz="quarter" idx="12" hasCustomPrompt="1"/>
          </p:nvPr>
        </p:nvSpPr>
        <p:spPr>
          <a:xfrm>
            <a:off x="1293812" y="1614488"/>
            <a:ext cx="1800225"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2" name="Text Placeholder 10"/>
          <p:cNvSpPr>
            <a:spLocks noGrp="1"/>
          </p:cNvSpPr>
          <p:nvPr>
            <p:ph type="body" sz="quarter" idx="14" hasCustomPrompt="1"/>
          </p:nvPr>
        </p:nvSpPr>
        <p:spPr>
          <a:xfrm>
            <a:off x="4219046"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3" name="Picture Placeholder 8"/>
          <p:cNvSpPr>
            <a:spLocks noGrp="1"/>
          </p:cNvSpPr>
          <p:nvPr>
            <p:ph type="pic" sz="quarter" idx="15" hasCustomPrompt="1"/>
          </p:nvPr>
        </p:nvSpPr>
        <p:spPr>
          <a:xfrm>
            <a:off x="3243263"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4" name="Text Placeholder 10"/>
          <p:cNvSpPr>
            <a:spLocks noGrp="1"/>
          </p:cNvSpPr>
          <p:nvPr>
            <p:ph type="body" sz="quarter" idx="16" hasCustomPrompt="1"/>
          </p:nvPr>
        </p:nvSpPr>
        <p:spPr>
          <a:xfrm>
            <a:off x="7146925"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5" name="Picture Placeholder 8"/>
          <p:cNvSpPr>
            <a:spLocks noGrp="1"/>
          </p:cNvSpPr>
          <p:nvPr>
            <p:ph type="pic" sz="quarter" idx="17" hasCustomPrompt="1"/>
          </p:nvPr>
        </p:nvSpPr>
        <p:spPr>
          <a:xfrm>
            <a:off x="6171140"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6" name="Text Placeholder 10"/>
          <p:cNvSpPr>
            <a:spLocks noGrp="1"/>
          </p:cNvSpPr>
          <p:nvPr>
            <p:ph type="body" sz="quarter" idx="18" hasCustomPrompt="1"/>
          </p:nvPr>
        </p:nvSpPr>
        <p:spPr>
          <a:xfrm>
            <a:off x="10066298" y="1614488"/>
            <a:ext cx="1800000" cy="1698055"/>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7" name="Picture Placeholder 8"/>
          <p:cNvSpPr>
            <a:spLocks noGrp="1"/>
          </p:cNvSpPr>
          <p:nvPr>
            <p:ph type="pic" sz="quarter" idx="19" hasCustomPrompt="1"/>
          </p:nvPr>
        </p:nvSpPr>
        <p:spPr>
          <a:xfrm>
            <a:off x="9090025" y="1614491"/>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8" name="Text Placeholder 10"/>
          <p:cNvSpPr>
            <a:spLocks noGrp="1"/>
          </p:cNvSpPr>
          <p:nvPr>
            <p:ph type="body" sz="quarter" idx="20" hasCustomPrompt="1"/>
          </p:nvPr>
        </p:nvSpPr>
        <p:spPr>
          <a:xfrm>
            <a:off x="1293812" y="3425825"/>
            <a:ext cx="1800225"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0" name="Text Placeholder 10"/>
          <p:cNvSpPr>
            <a:spLocks noGrp="1"/>
          </p:cNvSpPr>
          <p:nvPr>
            <p:ph type="body" sz="quarter" idx="22" hasCustomPrompt="1"/>
          </p:nvPr>
        </p:nvSpPr>
        <p:spPr>
          <a:xfrm>
            <a:off x="4219046"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1" name="Picture Placeholder 8"/>
          <p:cNvSpPr>
            <a:spLocks noGrp="1"/>
          </p:cNvSpPr>
          <p:nvPr>
            <p:ph type="pic" sz="quarter" idx="23" hasCustomPrompt="1"/>
          </p:nvPr>
        </p:nvSpPr>
        <p:spPr>
          <a:xfrm>
            <a:off x="3243263"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2" name="Text Placeholder 10"/>
          <p:cNvSpPr>
            <a:spLocks noGrp="1"/>
          </p:cNvSpPr>
          <p:nvPr>
            <p:ph type="body" sz="quarter" idx="24" hasCustomPrompt="1"/>
          </p:nvPr>
        </p:nvSpPr>
        <p:spPr>
          <a:xfrm>
            <a:off x="7146925"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3" name="Picture Placeholder 8"/>
          <p:cNvSpPr>
            <a:spLocks noGrp="1"/>
          </p:cNvSpPr>
          <p:nvPr>
            <p:ph type="pic" sz="quarter" idx="25" hasCustomPrompt="1"/>
          </p:nvPr>
        </p:nvSpPr>
        <p:spPr>
          <a:xfrm>
            <a:off x="6171140"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4" name="Text Placeholder 10"/>
          <p:cNvSpPr>
            <a:spLocks noGrp="1"/>
          </p:cNvSpPr>
          <p:nvPr>
            <p:ph type="body" sz="quarter" idx="26" hasCustomPrompt="1"/>
          </p:nvPr>
        </p:nvSpPr>
        <p:spPr>
          <a:xfrm>
            <a:off x="10066298" y="3425825"/>
            <a:ext cx="18000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5" name="Picture Placeholder 8"/>
          <p:cNvSpPr>
            <a:spLocks noGrp="1"/>
          </p:cNvSpPr>
          <p:nvPr>
            <p:ph type="pic" sz="quarter" idx="27" hasCustomPrompt="1"/>
          </p:nvPr>
        </p:nvSpPr>
        <p:spPr>
          <a:xfrm>
            <a:off x="9090025" y="3425828"/>
            <a:ext cx="828000"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6" name="Picture Placeholder 8"/>
          <p:cNvSpPr>
            <a:spLocks noGrp="1"/>
          </p:cNvSpPr>
          <p:nvPr>
            <p:ph type="pic" sz="quarter" idx="28" hasCustomPrompt="1"/>
          </p:nvPr>
        </p:nvSpPr>
        <p:spPr>
          <a:xfrm>
            <a:off x="321525" y="1614491"/>
            <a:ext cx="828000"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
        <p:nvSpPr>
          <p:cNvPr id="27" name="Picture Placeholder 8"/>
          <p:cNvSpPr>
            <a:spLocks noGrp="1"/>
          </p:cNvSpPr>
          <p:nvPr>
            <p:ph type="pic" sz="quarter" idx="29" hasCustomPrompt="1"/>
          </p:nvPr>
        </p:nvSpPr>
        <p:spPr>
          <a:xfrm>
            <a:off x="319763" y="3425828"/>
            <a:ext cx="828000"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Tree>
    <p:extLst>
      <p:ext uri="{BB962C8B-B14F-4D97-AF65-F5344CB8AC3E}">
        <p14:creationId xmlns:p14="http://schemas.microsoft.com/office/powerpoint/2010/main" val="3556768155"/>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520580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solidFill>
                  <a:schemeClr val="accent1"/>
                </a:solidFill>
              </a:defRPr>
            </a:lvl1pPr>
          </a:lstStyle>
          <a:p>
            <a:r>
              <a:rPr lang="en-US"/>
              <a:t>Click to add title</a:t>
            </a:r>
            <a:endParaRPr lang="ru-RU"/>
          </a:p>
        </p:txBody>
      </p:sp>
      <p:sp>
        <p:nvSpPr>
          <p:cNvPr id="11" name="Text Placeholder 10"/>
          <p:cNvSpPr>
            <a:spLocks noGrp="1"/>
          </p:cNvSpPr>
          <p:nvPr>
            <p:ph type="body" sz="quarter" idx="12" hasCustomPrompt="1"/>
          </p:nvPr>
        </p:nvSpPr>
        <p:spPr>
          <a:xfrm>
            <a:off x="1297515" y="1614488"/>
            <a:ext cx="4725459"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4" name="Text Placeholder 10"/>
          <p:cNvSpPr>
            <a:spLocks noGrp="1"/>
          </p:cNvSpPr>
          <p:nvPr>
            <p:ph type="body" sz="quarter" idx="16" hasCustomPrompt="1"/>
          </p:nvPr>
        </p:nvSpPr>
        <p:spPr>
          <a:xfrm>
            <a:off x="7146925" y="1614488"/>
            <a:ext cx="47268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15" name="Picture Placeholder 8"/>
          <p:cNvSpPr>
            <a:spLocks noGrp="1"/>
          </p:cNvSpPr>
          <p:nvPr>
            <p:ph type="pic" sz="quarter" idx="17" hasCustomPrompt="1"/>
          </p:nvPr>
        </p:nvSpPr>
        <p:spPr>
          <a:xfrm>
            <a:off x="6167438" y="1614491"/>
            <a:ext cx="828675"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18" name="Text Placeholder 10"/>
          <p:cNvSpPr>
            <a:spLocks noGrp="1"/>
          </p:cNvSpPr>
          <p:nvPr>
            <p:ph type="body" sz="quarter" idx="20" hasCustomPrompt="1"/>
          </p:nvPr>
        </p:nvSpPr>
        <p:spPr>
          <a:xfrm>
            <a:off x="1297515" y="3429792"/>
            <a:ext cx="4725459"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2" name="Text Placeholder 10"/>
          <p:cNvSpPr>
            <a:spLocks noGrp="1"/>
          </p:cNvSpPr>
          <p:nvPr>
            <p:ph type="body" sz="quarter" idx="24" hasCustomPrompt="1"/>
          </p:nvPr>
        </p:nvSpPr>
        <p:spPr>
          <a:xfrm>
            <a:off x="7146925" y="3429792"/>
            <a:ext cx="4726800" cy="1699200"/>
          </a:xfrm>
          <a:prstGeom prst="rect">
            <a:avLst/>
          </a:prstGeom>
        </p:spPr>
        <p:txBody>
          <a:bodyPr lIns="0" tIns="0" rIns="0" bIns="0"/>
          <a:lstStyle>
            <a:lvl1pPr marL="0" indent="0">
              <a:buNone/>
              <a:defRPr lang="en-US" sz="1200" b="0" kern="1200">
                <a:solidFill>
                  <a:schemeClr val="tx1"/>
                </a:solidFill>
                <a:latin typeface="+mn-lt"/>
                <a:ea typeface="+mn-ea"/>
                <a:cs typeface="+mn-cs"/>
              </a:defRPr>
            </a:lvl1pPr>
          </a:lstStyle>
          <a:p>
            <a:pPr marL="145792" lvl="0" indent="-145792" algn="l" defTabSz="583170" rtl="0" eaLnBrk="1" latinLnBrk="0" hangingPunct="1">
              <a:lnSpc>
                <a:spcPct val="100000"/>
              </a:lnSpc>
              <a:spcBef>
                <a:spcPct val="0"/>
              </a:spcBef>
              <a:buFont typeface="Arial" panose="020B0604020202020204" pitchFamily="34" charset="0"/>
              <a:buNone/>
            </a:pPr>
            <a:r>
              <a:rPr lang="en-US"/>
              <a:t>Click to insert text</a:t>
            </a:r>
          </a:p>
        </p:txBody>
      </p:sp>
      <p:sp>
        <p:nvSpPr>
          <p:cNvPr id="23" name="Picture Placeholder 8"/>
          <p:cNvSpPr>
            <a:spLocks noGrp="1"/>
          </p:cNvSpPr>
          <p:nvPr>
            <p:ph type="pic" sz="quarter" idx="25" hasCustomPrompt="1"/>
          </p:nvPr>
        </p:nvSpPr>
        <p:spPr>
          <a:xfrm>
            <a:off x="6167438" y="3429795"/>
            <a:ext cx="828675" cy="908048"/>
          </a:xfrm>
          <a:prstGeom prst="rect">
            <a:avLst/>
          </a:prstGeom>
        </p:spPr>
        <p:txBody>
          <a:bodyPr lIns="0" tIns="0" rIns="0" bIns="0" anchor="ctr"/>
          <a:lstStyle>
            <a:lvl1pPr marL="145792" marR="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45792" marR="0" lvl="0" indent="-145792" algn="ctr" defTabSz="583170" rtl="0" eaLnBrk="1" fontAlgn="auto" latinLnBrk="0" hangingPunct="1">
              <a:lnSpc>
                <a:spcPct val="90000"/>
              </a:lnSpc>
              <a:spcBef>
                <a:spcPts val="638"/>
              </a:spcBef>
              <a:spcAft>
                <a:spcPct val="0"/>
              </a:spcAft>
              <a:buClrTx/>
              <a:buSzTx/>
              <a:buFont typeface="Arial" panose="020B0604020202020204" pitchFamily="34" charset="0"/>
              <a:buNone/>
              <a:defRPr/>
            </a:pPr>
            <a:r>
              <a:rPr lang="en-US"/>
              <a:t>Picture</a:t>
            </a:r>
          </a:p>
        </p:txBody>
      </p:sp>
      <p:sp>
        <p:nvSpPr>
          <p:cNvPr id="26" name="Picture Placeholder 8"/>
          <p:cNvSpPr>
            <a:spLocks noGrp="1"/>
          </p:cNvSpPr>
          <p:nvPr>
            <p:ph type="pic" sz="quarter" idx="28" hasCustomPrompt="1"/>
          </p:nvPr>
        </p:nvSpPr>
        <p:spPr>
          <a:xfrm>
            <a:off x="317500" y="1614491"/>
            <a:ext cx="828675"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
        <p:nvSpPr>
          <p:cNvPr id="27" name="Picture Placeholder 8"/>
          <p:cNvSpPr>
            <a:spLocks noGrp="1"/>
          </p:cNvSpPr>
          <p:nvPr>
            <p:ph type="pic" sz="quarter" idx="29" hasCustomPrompt="1"/>
          </p:nvPr>
        </p:nvSpPr>
        <p:spPr>
          <a:xfrm>
            <a:off x="317500" y="3429795"/>
            <a:ext cx="828675" cy="908048"/>
          </a:xfrm>
          <a:prstGeom prst="rect">
            <a:avLst/>
          </a:prstGeom>
        </p:spPr>
        <p:txBody>
          <a:bodyPr lIns="0" tIns="0" rIns="0" bIns="0" anchor="ctr"/>
          <a:lstStyle>
            <a:lvl1pPr marL="0" marR="0" indent="0" algn="ctr" defTabSz="583170" rtl="0" eaLnBrk="1" fontAlgn="auto" latinLnBrk="0" hangingPunct="1">
              <a:lnSpc>
                <a:spcPct val="90000"/>
              </a:lnSpc>
              <a:spcBef>
                <a:spcPts val="638"/>
              </a:spcBef>
              <a:spcAft>
                <a:spcPct val="0"/>
              </a:spcAft>
              <a:buClrTx/>
              <a:buSzTx/>
              <a:buFont typeface="Arial" panose="020B0604020202020204" pitchFamily="34" charset="0"/>
              <a:buNone/>
              <a:defRPr lang="en-US" sz="1200" b="0">
                <a:solidFill>
                  <a:schemeClr val="tx1"/>
                </a:solidFill>
              </a:defRPr>
            </a:lvl1pPr>
          </a:lstStyle>
          <a:p>
            <a:pPr marL="171450" marR="0" lvl="0" indent="-171450" algn="ctr" defTabSz="583170" rtl="0" eaLnBrk="1" fontAlgn="auto" latinLnBrk="0" hangingPunct="1">
              <a:lnSpc>
                <a:spcPct val="90000"/>
              </a:lnSpc>
              <a:spcBef>
                <a:spcPts val="638"/>
              </a:spcBef>
              <a:spcAft>
                <a:spcPct val="0"/>
              </a:spcAft>
              <a:buClrTx/>
              <a:buSzTx/>
              <a:defRPr/>
            </a:pPr>
            <a:r>
              <a:rPr lang="en-US"/>
              <a:t>Picture</a:t>
            </a:r>
          </a:p>
        </p:txBody>
      </p:sp>
    </p:spTree>
    <p:extLst>
      <p:ext uri="{BB962C8B-B14F-4D97-AF65-F5344CB8AC3E}">
        <p14:creationId xmlns:p14="http://schemas.microsoft.com/office/powerpoint/2010/main" val="4124285163"/>
      </p:ext>
    </p:extLst>
  </p:cSld>
  <p:clrMapOvr>
    <a:masterClrMapping/>
  </p:clrMapOvr>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9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73D65E33-BA15-4EA9-8902-2CCA09C138CD}"/>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841999" y="0"/>
            <a:ext cx="6350001" cy="6858000"/>
          </a:xfrm>
          <a:prstGeom prst="rect">
            <a:avLst/>
          </a:prstGeom>
        </p:spPr>
      </p:pic>
      <p:sp>
        <p:nvSpPr>
          <p:cNvPr id="7" name="Rectangle 6" hidden="1"/>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800" b="0"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Text Placeholder 5"/>
          <p:cNvSpPr>
            <a:spLocks noGrp="1"/>
          </p:cNvSpPr>
          <p:nvPr userDrawn="1">
            <p:ph type="body" sz="quarter" idx="13" hasCustomPrompt="1"/>
          </p:nvPr>
        </p:nvSpPr>
        <p:spPr>
          <a:xfrm>
            <a:off x="323033" y="5243514"/>
            <a:ext cx="3748905" cy="908050"/>
          </a:xfrm>
          <a:prstGeom prst="rect">
            <a:avLst/>
          </a:prstGeom>
        </p:spPr>
        <p:txBody>
          <a:bodyPr lIns="0" tIns="0" rIns="0" bIns="0" anchor="b" anchorCtr="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1800">
                <a:solidFill>
                  <a:schemeClr val="tx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name</a:t>
            </a:r>
          </a:p>
        </p:txBody>
      </p:sp>
      <p:sp>
        <p:nvSpPr>
          <p:cNvPr id="4" name="Text Placeholder 3"/>
          <p:cNvSpPr>
            <a:spLocks noGrp="1"/>
          </p:cNvSpPr>
          <p:nvPr userDrawn="1">
            <p:ph type="body" sz="quarter" idx="12" hasCustomPrompt="1"/>
          </p:nvPr>
        </p:nvSpPr>
        <p:spPr>
          <a:xfrm>
            <a:off x="323033" y="1614489"/>
            <a:ext cx="4728392" cy="1811336"/>
          </a:xfrm>
          <a:prstGeom prst="rect">
            <a:avLst/>
          </a:prstGeom>
        </p:spPr>
        <p:txBody>
          <a:bodyPr lIns="0" tIns="0" rIns="0" bIns="0"/>
          <a:lstStyle>
            <a:lvl1pPr marL="0" marR="0" indent="0" algn="l" defTabSz="583170" rtl="0" eaLnBrk="1" fontAlgn="auto" latinLnBrk="0" hangingPunct="1">
              <a:lnSpc>
                <a:spcPct val="100000"/>
              </a:lnSpc>
              <a:spcBef>
                <a:spcPct val="0"/>
              </a:spcBef>
              <a:spcAft>
                <a:spcPct val="0"/>
              </a:spcAft>
              <a:buClrTx/>
              <a:buSzTx/>
              <a:buFont typeface="Arial" panose="020B0604020202020204" pitchFamily="34" charset="0"/>
              <a:buNone/>
              <a:defRPr sz="2400" b="1" baseline="0">
                <a:solidFill>
                  <a:schemeClr val="tx1"/>
                </a:solidFill>
              </a:defRPr>
            </a:lvl1pPr>
            <a:lvl2pPr marL="291586" indent="0">
              <a:buNone/>
              <a:defRPr>
                <a:solidFill>
                  <a:schemeClr val="bg1"/>
                </a:solidFill>
              </a:defRPr>
            </a:lvl2pPr>
            <a:lvl3pPr marL="583171" indent="0">
              <a:buNone/>
              <a:defRPr>
                <a:solidFill>
                  <a:schemeClr val="bg1"/>
                </a:solidFill>
              </a:defRPr>
            </a:lvl3pPr>
            <a:lvl4pPr marL="874756" indent="0">
              <a:buNone/>
              <a:defRPr>
                <a:solidFill>
                  <a:schemeClr val="bg1"/>
                </a:solidFill>
              </a:defRPr>
            </a:lvl4pPr>
            <a:lvl5pPr marL="1166341" indent="0">
              <a:buNone/>
              <a:defRPr>
                <a:solidFill>
                  <a:schemeClr val="bg1"/>
                </a:solidFill>
              </a:defRPr>
            </a:lvl5pPr>
          </a:lstStyle>
          <a:p>
            <a:pPr lvl="0"/>
            <a:r>
              <a:rPr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accent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3 w 142"/>
                  <a:gd name="T19" fmla="*/ 34 h 160"/>
                  <a:gd name="T20" fmla="*/ 133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9" name="Freeform 19"/>
              <p:cNvSpPr/>
              <p:nvPr userDrawn="1"/>
            </p:nvSpPr>
            <p:spPr bwMode="auto">
              <a:xfrm>
                <a:off x="2622907" y="776181"/>
                <a:ext cx="372396" cy="481114"/>
              </a:xfrm>
              <a:custGeom>
                <a:avLst/>
                <a:gdLst>
                  <a:gd name="T0" fmla="*/ 298 w 298"/>
                  <a:gd name="T1" fmla="*/ 385 h 385"/>
                  <a:gd name="T2" fmla="*/ 0 w 298"/>
                  <a:gd name="T3" fmla="*/ 385 h 385"/>
                  <a:gd name="T4" fmla="*/ 0 w 298"/>
                  <a:gd name="T5" fmla="*/ 0 h 385"/>
                  <a:gd name="T6" fmla="*/ 294 w 298"/>
                  <a:gd name="T7" fmla="*/ 0 h 385"/>
                  <a:gd name="T8" fmla="*/ 294 w 298"/>
                  <a:gd name="T9" fmla="*/ 65 h 385"/>
                  <a:gd name="T10" fmla="*/ 91 w 298"/>
                  <a:gd name="T11" fmla="*/ 65 h 385"/>
                  <a:gd name="T12" fmla="*/ 91 w 298"/>
                  <a:gd name="T13" fmla="*/ 154 h 385"/>
                  <a:gd name="T14" fmla="*/ 274 w 298"/>
                  <a:gd name="T15" fmla="*/ 154 h 385"/>
                  <a:gd name="T16" fmla="*/ 274 w 298"/>
                  <a:gd name="T17" fmla="*/ 219 h 385"/>
                  <a:gd name="T18" fmla="*/ 91 w 298"/>
                  <a:gd name="T19" fmla="*/ 219 h 385"/>
                  <a:gd name="T20" fmla="*/ 91 w 298"/>
                  <a:gd name="T21" fmla="*/ 320 h 385"/>
                  <a:gd name="T22" fmla="*/ 298 w 298"/>
                  <a:gd name="T23" fmla="*/ 320 h 385"/>
                  <a:gd name="T24" fmla="*/ 298 w 298"/>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 h="385">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0" name="Freeform 20"/>
              <p:cNvSpPr/>
              <p:nvPr userDrawn="1"/>
            </p:nvSpPr>
            <p:spPr bwMode="auto">
              <a:xfrm>
                <a:off x="3076292" y="767433"/>
                <a:ext cx="394888" cy="499859"/>
              </a:xfrm>
              <a:custGeom>
                <a:avLst/>
                <a:gdLst>
                  <a:gd name="T0" fmla="*/ 131 w 131"/>
                  <a:gd name="T1" fmla="*/ 107 h 166"/>
                  <a:gd name="T2" fmla="*/ 131 w 131"/>
                  <a:gd name="T3" fmla="*/ 117 h 166"/>
                  <a:gd name="T4" fmla="*/ 126 w 131"/>
                  <a:gd name="T5" fmla="*/ 141 h 166"/>
                  <a:gd name="T6" fmla="*/ 111 w 131"/>
                  <a:gd name="T7" fmla="*/ 156 h 166"/>
                  <a:gd name="T8" fmla="*/ 89 w 131"/>
                  <a:gd name="T9" fmla="*/ 163 h 166"/>
                  <a:gd name="T10" fmla="*/ 60 w 131"/>
                  <a:gd name="T11" fmla="*/ 166 h 166"/>
                  <a:gd name="T12" fmla="*/ 3 w 131"/>
                  <a:gd name="T13" fmla="*/ 161 h 166"/>
                  <a:gd name="T14" fmla="*/ 3 w 131"/>
                  <a:gd name="T15" fmla="*/ 132 h 166"/>
                  <a:gd name="T16" fmla="*/ 61 w 131"/>
                  <a:gd name="T17" fmla="*/ 138 h 166"/>
                  <a:gd name="T18" fmla="*/ 93 w 131"/>
                  <a:gd name="T19" fmla="*/ 122 h 166"/>
                  <a:gd name="T20" fmla="*/ 93 w 131"/>
                  <a:gd name="T21" fmla="*/ 111 h 166"/>
                  <a:gd name="T22" fmla="*/ 89 w 131"/>
                  <a:gd name="T23" fmla="*/ 100 h 166"/>
                  <a:gd name="T24" fmla="*/ 72 w 131"/>
                  <a:gd name="T25" fmla="*/ 95 h 166"/>
                  <a:gd name="T26" fmla="*/ 53 w 131"/>
                  <a:gd name="T27" fmla="*/ 95 h 166"/>
                  <a:gd name="T28" fmla="*/ 0 w 131"/>
                  <a:gd name="T29" fmla="*/ 53 h 166"/>
                  <a:gd name="T30" fmla="*/ 0 w 131"/>
                  <a:gd name="T31" fmla="*/ 41 h 166"/>
                  <a:gd name="T32" fmla="*/ 18 w 131"/>
                  <a:gd name="T33" fmla="*/ 10 h 166"/>
                  <a:gd name="T34" fmla="*/ 73 w 131"/>
                  <a:gd name="T35" fmla="*/ 0 h 166"/>
                  <a:gd name="T36" fmla="*/ 123 w 131"/>
                  <a:gd name="T37" fmla="*/ 4 h 166"/>
                  <a:gd name="T38" fmla="*/ 123 w 131"/>
                  <a:gd name="T39" fmla="*/ 32 h 166"/>
                  <a:gd name="T40" fmla="*/ 72 w 131"/>
                  <a:gd name="T41" fmla="*/ 28 h 166"/>
                  <a:gd name="T42" fmla="*/ 46 w 131"/>
                  <a:gd name="T43" fmla="*/ 31 h 166"/>
                  <a:gd name="T44" fmla="*/ 39 w 131"/>
                  <a:gd name="T45" fmla="*/ 42 h 166"/>
                  <a:gd name="T46" fmla="*/ 39 w 131"/>
                  <a:gd name="T47" fmla="*/ 53 h 166"/>
                  <a:gd name="T48" fmla="*/ 60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1" name="Freeform 21"/>
              <p:cNvSpPr>
                <a:spLocks noEditPoints="1"/>
              </p:cNvSpPr>
              <p:nvPr userDrawn="1"/>
            </p:nvSpPr>
            <p:spPr bwMode="auto">
              <a:xfrm>
                <a:off x="3549399" y="767433"/>
                <a:ext cx="458622" cy="499859"/>
              </a:xfrm>
              <a:custGeom>
                <a:avLst/>
                <a:gdLst>
                  <a:gd name="T0" fmla="*/ 152 w 152"/>
                  <a:gd name="T1" fmla="*/ 49 h 166"/>
                  <a:gd name="T2" fmla="*/ 152 w 152"/>
                  <a:gd name="T3" fmla="*/ 119 h 166"/>
                  <a:gd name="T4" fmla="*/ 145 w 152"/>
                  <a:gd name="T5" fmla="*/ 142 h 166"/>
                  <a:gd name="T6" fmla="*/ 125 w 152"/>
                  <a:gd name="T7" fmla="*/ 157 h 166"/>
                  <a:gd name="T8" fmla="*/ 101 w 152"/>
                  <a:gd name="T9" fmla="*/ 164 h 166"/>
                  <a:gd name="T10" fmla="*/ 75 w 152"/>
                  <a:gd name="T11" fmla="*/ 166 h 166"/>
                  <a:gd name="T12" fmla="*/ 51 w 152"/>
                  <a:gd name="T13" fmla="*/ 164 h 166"/>
                  <a:gd name="T14" fmla="*/ 27 w 152"/>
                  <a:gd name="T15" fmla="*/ 158 h 166"/>
                  <a:gd name="T16" fmla="*/ 7 w 152"/>
                  <a:gd name="T17" fmla="*/ 144 h 166"/>
                  <a:gd name="T18" fmla="*/ 0 w 152"/>
                  <a:gd name="T19" fmla="*/ 119 h 166"/>
                  <a:gd name="T20" fmla="*/ 0 w 152"/>
                  <a:gd name="T21" fmla="*/ 49 h 166"/>
                  <a:gd name="T22" fmla="*/ 5 w 152"/>
                  <a:gd name="T23" fmla="*/ 27 h 166"/>
                  <a:gd name="T24" fmla="*/ 18 w 152"/>
                  <a:gd name="T25" fmla="*/ 13 h 166"/>
                  <a:gd name="T26" fmla="*/ 37 w 152"/>
                  <a:gd name="T27" fmla="*/ 5 h 166"/>
                  <a:gd name="T28" fmla="*/ 57 w 152"/>
                  <a:gd name="T29" fmla="*/ 1 h 166"/>
                  <a:gd name="T30" fmla="*/ 75 w 152"/>
                  <a:gd name="T31" fmla="*/ 0 h 166"/>
                  <a:gd name="T32" fmla="*/ 94 w 152"/>
                  <a:gd name="T33" fmla="*/ 1 h 166"/>
                  <a:gd name="T34" fmla="*/ 114 w 152"/>
                  <a:gd name="T35" fmla="*/ 5 h 166"/>
                  <a:gd name="T36" fmla="*/ 133 w 152"/>
                  <a:gd name="T37" fmla="*/ 13 h 166"/>
                  <a:gd name="T38" fmla="*/ 146 w 152"/>
                  <a:gd name="T39" fmla="*/ 27 h 166"/>
                  <a:gd name="T40" fmla="*/ 152 w 152"/>
                  <a:gd name="T41" fmla="*/ 49 h 166"/>
                  <a:gd name="T42" fmla="*/ 113 w 152"/>
                  <a:gd name="T43" fmla="*/ 119 h 166"/>
                  <a:gd name="T44" fmla="*/ 113 w 152"/>
                  <a:gd name="T45" fmla="*/ 49 h 166"/>
                  <a:gd name="T46" fmla="*/ 104 w 152"/>
                  <a:gd name="T47" fmla="*/ 32 h 166"/>
                  <a:gd name="T48" fmla="*/ 76 w 152"/>
                  <a:gd name="T49" fmla="*/ 28 h 166"/>
                  <a:gd name="T50" fmla="*/ 47 w 152"/>
                  <a:gd name="T51" fmla="*/ 32 h 166"/>
                  <a:gd name="T52" fmla="*/ 38 w 152"/>
                  <a:gd name="T53" fmla="*/ 49 h 166"/>
                  <a:gd name="T54" fmla="*/ 38 w 152"/>
                  <a:gd name="T55" fmla="*/ 119 h 166"/>
                  <a:gd name="T56" fmla="*/ 41 w 152"/>
                  <a:gd name="T57" fmla="*/ 129 h 166"/>
                  <a:gd name="T58" fmla="*/ 51 w 152"/>
                  <a:gd name="T59" fmla="*/ 135 h 166"/>
                  <a:gd name="T60" fmla="*/ 62 w 152"/>
                  <a:gd name="T61" fmla="*/ 138 h 166"/>
                  <a:gd name="T62" fmla="*/ 76 w 152"/>
                  <a:gd name="T63" fmla="*/ 138 h 166"/>
                  <a:gd name="T64" fmla="*/ 90 w 152"/>
                  <a:gd name="T65" fmla="*/ 138 h 166"/>
                  <a:gd name="T66" fmla="*/ 101 w 152"/>
                  <a:gd name="T67" fmla="*/ 135 h 166"/>
                  <a:gd name="T68" fmla="*/ 110 w 152"/>
                  <a:gd name="T69" fmla="*/ 129 h 166"/>
                  <a:gd name="T70" fmla="*/ 113 w 152"/>
                  <a:gd name="T71" fmla="*/ 1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6">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2" name="Freeform 22"/>
              <p:cNvSpPr/>
              <p:nvPr userDrawn="1"/>
            </p:nvSpPr>
            <p:spPr bwMode="auto">
              <a:xfrm>
                <a:off x="4095456" y="776181"/>
                <a:ext cx="418634" cy="491111"/>
              </a:xfrm>
              <a:custGeom>
                <a:avLst/>
                <a:gdLst>
                  <a:gd name="T0" fmla="*/ 139 w 139"/>
                  <a:gd name="T1" fmla="*/ 0 h 163"/>
                  <a:gd name="T2" fmla="*/ 139 w 139"/>
                  <a:gd name="T3" fmla="*/ 116 h 163"/>
                  <a:gd name="T4" fmla="*/ 70 w 139"/>
                  <a:gd name="T5" fmla="*/ 163 h 163"/>
                  <a:gd name="T6" fmla="*/ 0 w 139"/>
                  <a:gd name="T7" fmla="*/ 116 h 163"/>
                  <a:gd name="T8" fmla="*/ 0 w 139"/>
                  <a:gd name="T9" fmla="*/ 0 h 163"/>
                  <a:gd name="T10" fmla="*/ 39 w 139"/>
                  <a:gd name="T11" fmla="*/ 0 h 163"/>
                  <a:gd name="T12" fmla="*/ 39 w 139"/>
                  <a:gd name="T13" fmla="*/ 116 h 163"/>
                  <a:gd name="T14" fmla="*/ 46 w 139"/>
                  <a:gd name="T15" fmla="*/ 131 h 163"/>
                  <a:gd name="T16" fmla="*/ 70 w 139"/>
                  <a:gd name="T17" fmla="*/ 135 h 163"/>
                  <a:gd name="T18" fmla="*/ 94 w 139"/>
                  <a:gd name="T19" fmla="*/ 131 h 163"/>
                  <a:gd name="T20" fmla="*/ 101 w 139"/>
                  <a:gd name="T21" fmla="*/ 116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3" name="Freeform 23"/>
              <p:cNvSpPr>
                <a:spLocks noEditPoints="1"/>
              </p:cNvSpPr>
              <p:nvPr userDrawn="1"/>
            </p:nvSpPr>
            <p:spPr bwMode="auto">
              <a:xfrm>
                <a:off x="4609545" y="776181"/>
                <a:ext cx="428631" cy="481114"/>
              </a:xfrm>
              <a:custGeom>
                <a:avLst/>
                <a:gdLst>
                  <a:gd name="T0" fmla="*/ 142 w 142"/>
                  <a:gd name="T1" fmla="*/ 160 h 160"/>
                  <a:gd name="T2" fmla="*/ 98 w 142"/>
                  <a:gd name="T3" fmla="*/ 160 h 160"/>
                  <a:gd name="T4" fmla="*/ 56 w 142"/>
                  <a:gd name="T5" fmla="*/ 97 h 160"/>
                  <a:gd name="T6" fmla="*/ 38 w 142"/>
                  <a:gd name="T7" fmla="*/ 97 h 160"/>
                  <a:gd name="T8" fmla="*/ 38 w 142"/>
                  <a:gd name="T9" fmla="*/ 160 h 160"/>
                  <a:gd name="T10" fmla="*/ 0 w 142"/>
                  <a:gd name="T11" fmla="*/ 160 h 160"/>
                  <a:gd name="T12" fmla="*/ 0 w 142"/>
                  <a:gd name="T13" fmla="*/ 0 h 160"/>
                  <a:gd name="T14" fmla="*/ 72 w 142"/>
                  <a:gd name="T15" fmla="*/ 0 h 160"/>
                  <a:gd name="T16" fmla="*/ 118 w 142"/>
                  <a:gd name="T17" fmla="*/ 7 h 160"/>
                  <a:gd name="T18" fmla="*/ 132 w 142"/>
                  <a:gd name="T19" fmla="*/ 34 h 160"/>
                  <a:gd name="T20" fmla="*/ 132 w 142"/>
                  <a:gd name="T21" fmla="*/ 62 h 160"/>
                  <a:gd name="T22" fmla="*/ 122 w 142"/>
                  <a:gd name="T23" fmla="*/ 84 h 160"/>
                  <a:gd name="T24" fmla="*/ 96 w 142"/>
                  <a:gd name="T25" fmla="*/ 94 h 160"/>
                  <a:gd name="T26" fmla="*/ 142 w 142"/>
                  <a:gd name="T27" fmla="*/ 160 h 160"/>
                  <a:gd name="T28" fmla="*/ 95 w 142"/>
                  <a:gd name="T29" fmla="*/ 54 h 160"/>
                  <a:gd name="T30" fmla="*/ 95 w 142"/>
                  <a:gd name="T31" fmla="*/ 43 h 160"/>
                  <a:gd name="T32" fmla="*/ 89 w 142"/>
                  <a:gd name="T33" fmla="*/ 31 h 160"/>
                  <a:gd name="T34" fmla="*/ 71 w 142"/>
                  <a:gd name="T35" fmla="*/ 27 h 160"/>
                  <a:gd name="T36" fmla="*/ 38 w 142"/>
                  <a:gd name="T37" fmla="*/ 27 h 160"/>
                  <a:gd name="T38" fmla="*/ 38 w 142"/>
                  <a:gd name="T39" fmla="*/ 72 h 160"/>
                  <a:gd name="T40" fmla="*/ 71 w 142"/>
                  <a:gd name="T41" fmla="*/ 72 h 160"/>
                  <a:gd name="T42" fmla="*/ 90 w 142"/>
                  <a:gd name="T43" fmla="*/ 68 h 160"/>
                  <a:gd name="T44" fmla="*/ 95 w 142"/>
                  <a:gd name="T45"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160">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4" name="Freeform 24"/>
              <p:cNvSpPr/>
              <p:nvPr userDrawn="1"/>
            </p:nvSpPr>
            <p:spPr bwMode="auto">
              <a:xfrm>
                <a:off x="5076396" y="767433"/>
                <a:ext cx="379894" cy="499859"/>
              </a:xfrm>
              <a:custGeom>
                <a:avLst/>
                <a:gdLst>
                  <a:gd name="T0" fmla="*/ 126 w 126"/>
                  <a:gd name="T1" fmla="*/ 160 h 166"/>
                  <a:gd name="T2" fmla="*/ 74 w 126"/>
                  <a:gd name="T3" fmla="*/ 166 h 166"/>
                  <a:gd name="T4" fmla="*/ 56 w 126"/>
                  <a:gd name="T5" fmla="*/ 165 h 166"/>
                  <a:gd name="T6" fmla="*/ 36 w 126"/>
                  <a:gd name="T7" fmla="*/ 161 h 166"/>
                  <a:gd name="T8" fmla="*/ 18 w 126"/>
                  <a:gd name="T9" fmla="*/ 153 h 166"/>
                  <a:gd name="T10" fmla="*/ 5 w 126"/>
                  <a:gd name="T11" fmla="*/ 140 h 166"/>
                  <a:gd name="T12" fmla="*/ 0 w 126"/>
                  <a:gd name="T13" fmla="*/ 119 h 166"/>
                  <a:gd name="T14" fmla="*/ 0 w 126"/>
                  <a:gd name="T15" fmla="*/ 49 h 166"/>
                  <a:gd name="T16" fmla="*/ 74 w 126"/>
                  <a:gd name="T17" fmla="*/ 0 h 166"/>
                  <a:gd name="T18" fmla="*/ 125 w 126"/>
                  <a:gd name="T19" fmla="*/ 6 h 166"/>
                  <a:gd name="T20" fmla="*/ 125 w 126"/>
                  <a:gd name="T21" fmla="*/ 35 h 166"/>
                  <a:gd name="T22" fmla="*/ 75 w 126"/>
                  <a:gd name="T23" fmla="*/ 28 h 166"/>
                  <a:gd name="T24" fmla="*/ 61 w 126"/>
                  <a:gd name="T25" fmla="*/ 28 h 166"/>
                  <a:gd name="T26" fmla="*/ 50 w 126"/>
                  <a:gd name="T27" fmla="*/ 31 h 166"/>
                  <a:gd name="T28" fmla="*/ 41 w 126"/>
                  <a:gd name="T29" fmla="*/ 37 h 166"/>
                  <a:gd name="T30" fmla="*/ 39 w 126"/>
                  <a:gd name="T31" fmla="*/ 48 h 166"/>
                  <a:gd name="T32" fmla="*/ 39 w 126"/>
                  <a:gd name="T33" fmla="*/ 116 h 166"/>
                  <a:gd name="T34" fmla="*/ 78 w 126"/>
                  <a:gd name="T35" fmla="*/ 138 h 166"/>
                  <a:gd name="T36" fmla="*/ 126 w 126"/>
                  <a:gd name="T37" fmla="*/ 131 h 166"/>
                  <a:gd name="T38" fmla="*/ 126 w 126"/>
                  <a:gd name="T3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6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5" name="Freeform 25"/>
              <p:cNvSpPr/>
              <p:nvPr userDrawn="1"/>
            </p:nvSpPr>
            <p:spPr bwMode="auto">
              <a:xfrm>
                <a:off x="5547605" y="776181"/>
                <a:ext cx="377394" cy="481114"/>
              </a:xfrm>
              <a:custGeom>
                <a:avLst/>
                <a:gdLst>
                  <a:gd name="T0" fmla="*/ 302 w 302"/>
                  <a:gd name="T1" fmla="*/ 385 h 385"/>
                  <a:gd name="T2" fmla="*/ 0 w 302"/>
                  <a:gd name="T3" fmla="*/ 385 h 385"/>
                  <a:gd name="T4" fmla="*/ 0 w 302"/>
                  <a:gd name="T5" fmla="*/ 0 h 385"/>
                  <a:gd name="T6" fmla="*/ 294 w 302"/>
                  <a:gd name="T7" fmla="*/ 0 h 385"/>
                  <a:gd name="T8" fmla="*/ 294 w 302"/>
                  <a:gd name="T9" fmla="*/ 65 h 385"/>
                  <a:gd name="T10" fmla="*/ 94 w 302"/>
                  <a:gd name="T11" fmla="*/ 65 h 385"/>
                  <a:gd name="T12" fmla="*/ 94 w 302"/>
                  <a:gd name="T13" fmla="*/ 154 h 385"/>
                  <a:gd name="T14" fmla="*/ 275 w 302"/>
                  <a:gd name="T15" fmla="*/ 154 h 385"/>
                  <a:gd name="T16" fmla="*/ 275 w 302"/>
                  <a:gd name="T17" fmla="*/ 219 h 385"/>
                  <a:gd name="T18" fmla="*/ 94 w 302"/>
                  <a:gd name="T19" fmla="*/ 219 h 385"/>
                  <a:gd name="T20" fmla="*/ 94 w 302"/>
                  <a:gd name="T21" fmla="*/ 320 h 385"/>
                  <a:gd name="T22" fmla="*/ 302 w 302"/>
                  <a:gd name="T23" fmla="*/ 320 h 385"/>
                  <a:gd name="T24" fmla="*/ 302 w 302"/>
                  <a:gd name="T2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85">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86" name="Freeform 26"/>
              <p:cNvSpPr/>
              <p:nvPr userDrawn="1"/>
            </p:nvSpPr>
            <p:spPr bwMode="auto">
              <a:xfrm>
                <a:off x="5998431" y="767433"/>
                <a:ext cx="394888" cy="499859"/>
              </a:xfrm>
              <a:custGeom>
                <a:avLst/>
                <a:gdLst>
                  <a:gd name="T0" fmla="*/ 131 w 131"/>
                  <a:gd name="T1" fmla="*/ 107 h 166"/>
                  <a:gd name="T2" fmla="*/ 131 w 131"/>
                  <a:gd name="T3" fmla="*/ 117 h 166"/>
                  <a:gd name="T4" fmla="*/ 126 w 131"/>
                  <a:gd name="T5" fmla="*/ 141 h 166"/>
                  <a:gd name="T6" fmla="*/ 110 w 131"/>
                  <a:gd name="T7" fmla="*/ 156 h 166"/>
                  <a:gd name="T8" fmla="*/ 88 w 131"/>
                  <a:gd name="T9" fmla="*/ 163 h 166"/>
                  <a:gd name="T10" fmla="*/ 60 w 131"/>
                  <a:gd name="T11" fmla="*/ 166 h 166"/>
                  <a:gd name="T12" fmla="*/ 3 w 131"/>
                  <a:gd name="T13" fmla="*/ 161 h 166"/>
                  <a:gd name="T14" fmla="*/ 3 w 131"/>
                  <a:gd name="T15" fmla="*/ 132 h 166"/>
                  <a:gd name="T16" fmla="*/ 60 w 131"/>
                  <a:gd name="T17" fmla="*/ 138 h 166"/>
                  <a:gd name="T18" fmla="*/ 92 w 131"/>
                  <a:gd name="T19" fmla="*/ 122 h 166"/>
                  <a:gd name="T20" fmla="*/ 92 w 131"/>
                  <a:gd name="T21" fmla="*/ 111 h 166"/>
                  <a:gd name="T22" fmla="*/ 88 w 131"/>
                  <a:gd name="T23" fmla="*/ 100 h 166"/>
                  <a:gd name="T24" fmla="*/ 71 w 131"/>
                  <a:gd name="T25" fmla="*/ 95 h 166"/>
                  <a:gd name="T26" fmla="*/ 52 w 131"/>
                  <a:gd name="T27" fmla="*/ 95 h 166"/>
                  <a:gd name="T28" fmla="*/ 0 w 131"/>
                  <a:gd name="T29" fmla="*/ 53 h 166"/>
                  <a:gd name="T30" fmla="*/ 0 w 131"/>
                  <a:gd name="T31" fmla="*/ 41 h 166"/>
                  <a:gd name="T32" fmla="*/ 17 w 131"/>
                  <a:gd name="T33" fmla="*/ 10 h 166"/>
                  <a:gd name="T34" fmla="*/ 73 w 131"/>
                  <a:gd name="T35" fmla="*/ 0 h 166"/>
                  <a:gd name="T36" fmla="*/ 123 w 131"/>
                  <a:gd name="T37" fmla="*/ 4 h 166"/>
                  <a:gd name="T38" fmla="*/ 123 w 131"/>
                  <a:gd name="T39" fmla="*/ 32 h 166"/>
                  <a:gd name="T40" fmla="*/ 71 w 131"/>
                  <a:gd name="T41" fmla="*/ 28 h 166"/>
                  <a:gd name="T42" fmla="*/ 45 w 131"/>
                  <a:gd name="T43" fmla="*/ 31 h 166"/>
                  <a:gd name="T44" fmla="*/ 38 w 131"/>
                  <a:gd name="T45" fmla="*/ 42 h 166"/>
                  <a:gd name="T46" fmla="*/ 38 w 131"/>
                  <a:gd name="T47" fmla="*/ 53 h 166"/>
                  <a:gd name="T48" fmla="*/ 59 w 131"/>
                  <a:gd name="T49" fmla="*/ 66 h 166"/>
                  <a:gd name="T50" fmla="*/ 79 w 131"/>
                  <a:gd name="T51" fmla="*/ 66 h 166"/>
                  <a:gd name="T52" fmla="*/ 119 w 131"/>
                  <a:gd name="T53" fmla="*/ 76 h 166"/>
                  <a:gd name="T54" fmla="*/ 131 w 131"/>
                  <a:gd name="T55" fmla="*/ 10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6">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p:nvPr userDrawn="1"/>
            </p:nvSpPr>
            <p:spPr bwMode="auto">
              <a:xfrm>
                <a:off x="1146212" y="1396551"/>
                <a:ext cx="443627" cy="497359"/>
              </a:xfrm>
              <a:custGeom>
                <a:avLst/>
                <a:gdLst>
                  <a:gd name="T0" fmla="*/ 147 w 147"/>
                  <a:gd name="T1" fmla="*/ 155 h 165"/>
                  <a:gd name="T2" fmla="*/ 115 w 147"/>
                  <a:gd name="T3" fmla="*/ 162 h 165"/>
                  <a:gd name="T4" fmla="*/ 80 w 147"/>
                  <a:gd name="T5" fmla="*/ 165 h 165"/>
                  <a:gd name="T6" fmla="*/ 56 w 147"/>
                  <a:gd name="T7" fmla="*/ 164 h 165"/>
                  <a:gd name="T8" fmla="*/ 34 w 147"/>
                  <a:gd name="T9" fmla="*/ 160 h 165"/>
                  <a:gd name="T10" fmla="*/ 16 w 147"/>
                  <a:gd name="T11" fmla="*/ 152 h 165"/>
                  <a:gd name="T12" fmla="*/ 5 w 147"/>
                  <a:gd name="T13" fmla="*/ 138 h 165"/>
                  <a:gd name="T14" fmla="*/ 0 w 147"/>
                  <a:gd name="T15" fmla="*/ 119 h 165"/>
                  <a:gd name="T16" fmla="*/ 0 w 147"/>
                  <a:gd name="T17" fmla="*/ 52 h 165"/>
                  <a:gd name="T18" fmla="*/ 5 w 147"/>
                  <a:gd name="T19" fmla="*/ 30 h 165"/>
                  <a:gd name="T20" fmla="*/ 18 w 147"/>
                  <a:gd name="T21" fmla="*/ 15 h 165"/>
                  <a:gd name="T22" fmla="*/ 37 w 147"/>
                  <a:gd name="T23" fmla="*/ 6 h 165"/>
                  <a:gd name="T24" fmla="*/ 59 w 147"/>
                  <a:gd name="T25" fmla="*/ 1 h 165"/>
                  <a:gd name="T26" fmla="*/ 80 w 147"/>
                  <a:gd name="T27" fmla="*/ 0 h 165"/>
                  <a:gd name="T28" fmla="*/ 146 w 147"/>
                  <a:gd name="T29" fmla="*/ 5 h 165"/>
                  <a:gd name="T30" fmla="*/ 146 w 147"/>
                  <a:gd name="T31" fmla="*/ 34 h 165"/>
                  <a:gd name="T32" fmla="*/ 80 w 147"/>
                  <a:gd name="T33" fmla="*/ 27 h 165"/>
                  <a:gd name="T34" fmla="*/ 39 w 147"/>
                  <a:gd name="T35" fmla="*/ 51 h 165"/>
                  <a:gd name="T36" fmla="*/ 39 w 147"/>
                  <a:gd name="T37" fmla="*/ 116 h 165"/>
                  <a:gd name="T38" fmla="*/ 50 w 147"/>
                  <a:gd name="T39" fmla="*/ 133 h 165"/>
                  <a:gd name="T40" fmla="*/ 84 w 147"/>
                  <a:gd name="T41" fmla="*/ 138 h 165"/>
                  <a:gd name="T42" fmla="*/ 110 w 147"/>
                  <a:gd name="T43" fmla="*/ 134 h 165"/>
                  <a:gd name="T44" fmla="*/ 110 w 147"/>
                  <a:gd name="T45" fmla="*/ 97 h 165"/>
                  <a:gd name="T46" fmla="*/ 84 w 147"/>
                  <a:gd name="T47" fmla="*/ 97 h 165"/>
                  <a:gd name="T48" fmla="*/ 84 w 147"/>
                  <a:gd name="T49" fmla="*/ 71 h 165"/>
                  <a:gd name="T50" fmla="*/ 147 w 147"/>
                  <a:gd name="T51" fmla="*/ 71 h 165"/>
                  <a:gd name="T52" fmla="*/ 147 w 147"/>
                  <a:gd name="T53" fmla="*/ 15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7" h="165">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4" name="Freeform 28"/>
              <p:cNvSpPr>
                <a:spLocks noEditPoints="1"/>
              </p:cNvSpPr>
              <p:nvPr userDrawn="1"/>
            </p:nvSpPr>
            <p:spPr bwMode="auto">
              <a:xfrm>
                <a:off x="1697852" y="1402799"/>
                <a:ext cx="431129" cy="484862"/>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1 w 143"/>
                  <a:gd name="T35" fmla="*/ 28 h 161"/>
                  <a:gd name="T36" fmla="*/ 38 w 143"/>
                  <a:gd name="T37" fmla="*/ 28 h 161"/>
                  <a:gd name="T38" fmla="*/ 38 w 143"/>
                  <a:gd name="T39" fmla="*/ 72 h 161"/>
                  <a:gd name="T40" fmla="*/ 71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5" name="Freeform 29"/>
              <p:cNvSpPr>
                <a:spLocks noEditPoints="1"/>
              </p:cNvSpPr>
              <p:nvPr userDrawn="1"/>
            </p:nvSpPr>
            <p:spPr bwMode="auto">
              <a:xfrm>
                <a:off x="2188536" y="1396552"/>
                <a:ext cx="458622" cy="497359"/>
              </a:xfrm>
              <a:custGeom>
                <a:avLst/>
                <a:gdLst>
                  <a:gd name="T0" fmla="*/ 152 w 152"/>
                  <a:gd name="T1" fmla="*/ 48 h 165"/>
                  <a:gd name="T2" fmla="*/ 152 w 152"/>
                  <a:gd name="T3" fmla="*/ 119 h 165"/>
                  <a:gd name="T4" fmla="*/ 145 w 152"/>
                  <a:gd name="T5" fmla="*/ 142 h 165"/>
                  <a:gd name="T6" fmla="*/ 126 w 152"/>
                  <a:gd name="T7" fmla="*/ 156 h 165"/>
                  <a:gd name="T8" fmla="*/ 102 w 152"/>
                  <a:gd name="T9" fmla="*/ 163 h 165"/>
                  <a:gd name="T10" fmla="*/ 76 w 152"/>
                  <a:gd name="T11" fmla="*/ 165 h 165"/>
                  <a:gd name="T12" fmla="*/ 52 w 152"/>
                  <a:gd name="T13" fmla="*/ 163 h 165"/>
                  <a:gd name="T14" fmla="*/ 28 w 152"/>
                  <a:gd name="T15" fmla="*/ 157 h 165"/>
                  <a:gd name="T16" fmla="*/ 8 w 152"/>
                  <a:gd name="T17" fmla="*/ 143 h 165"/>
                  <a:gd name="T18" fmla="*/ 0 w 152"/>
                  <a:gd name="T19" fmla="*/ 119 h 165"/>
                  <a:gd name="T20" fmla="*/ 0 w 152"/>
                  <a:gd name="T21" fmla="*/ 48 h 165"/>
                  <a:gd name="T22" fmla="*/ 6 w 152"/>
                  <a:gd name="T23" fmla="*/ 27 h 165"/>
                  <a:gd name="T24" fmla="*/ 19 w 152"/>
                  <a:gd name="T25" fmla="*/ 12 h 165"/>
                  <a:gd name="T26" fmla="*/ 38 w 152"/>
                  <a:gd name="T27" fmla="*/ 4 h 165"/>
                  <a:gd name="T28" fmla="*/ 58 w 152"/>
                  <a:gd name="T29" fmla="*/ 0 h 165"/>
                  <a:gd name="T30" fmla="*/ 76 w 152"/>
                  <a:gd name="T31" fmla="*/ 0 h 165"/>
                  <a:gd name="T32" fmla="*/ 95 w 152"/>
                  <a:gd name="T33" fmla="*/ 0 h 165"/>
                  <a:gd name="T34" fmla="*/ 115 w 152"/>
                  <a:gd name="T35" fmla="*/ 4 h 165"/>
                  <a:gd name="T36" fmla="*/ 134 w 152"/>
                  <a:gd name="T37" fmla="*/ 12 h 165"/>
                  <a:gd name="T38" fmla="*/ 147 w 152"/>
                  <a:gd name="T39" fmla="*/ 27 h 165"/>
                  <a:gd name="T40" fmla="*/ 152 w 152"/>
                  <a:gd name="T41" fmla="*/ 48 h 165"/>
                  <a:gd name="T42" fmla="*/ 114 w 152"/>
                  <a:gd name="T43" fmla="*/ 119 h 165"/>
                  <a:gd name="T44" fmla="*/ 114 w 152"/>
                  <a:gd name="T45" fmla="*/ 48 h 165"/>
                  <a:gd name="T46" fmla="*/ 104 w 152"/>
                  <a:gd name="T47" fmla="*/ 32 h 165"/>
                  <a:gd name="T48" fmla="*/ 76 w 152"/>
                  <a:gd name="T49" fmla="*/ 27 h 165"/>
                  <a:gd name="T50" fmla="*/ 48 w 152"/>
                  <a:gd name="T51" fmla="*/ 32 h 165"/>
                  <a:gd name="T52" fmla="*/ 39 w 152"/>
                  <a:gd name="T53" fmla="*/ 48 h 165"/>
                  <a:gd name="T54" fmla="*/ 39 w 152"/>
                  <a:gd name="T55" fmla="*/ 119 h 165"/>
                  <a:gd name="T56" fmla="*/ 42 w 152"/>
                  <a:gd name="T57" fmla="*/ 129 h 165"/>
                  <a:gd name="T58" fmla="*/ 51 w 152"/>
                  <a:gd name="T59" fmla="*/ 135 h 165"/>
                  <a:gd name="T60" fmla="*/ 63 w 152"/>
                  <a:gd name="T61" fmla="*/ 137 h 165"/>
                  <a:gd name="T62" fmla="*/ 77 w 152"/>
                  <a:gd name="T63" fmla="*/ 138 h 165"/>
                  <a:gd name="T64" fmla="*/ 90 w 152"/>
                  <a:gd name="T65" fmla="*/ 137 h 165"/>
                  <a:gd name="T66" fmla="*/ 102 w 152"/>
                  <a:gd name="T67" fmla="*/ 135 h 165"/>
                  <a:gd name="T68" fmla="*/ 111 w 152"/>
                  <a:gd name="T69" fmla="*/ 129 h 165"/>
                  <a:gd name="T70" fmla="*/ 114 w 152"/>
                  <a:gd name="T71" fmla="*/ 11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65">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6" name="Freeform 30"/>
              <p:cNvSpPr/>
              <p:nvPr userDrawn="1"/>
            </p:nvSpPr>
            <p:spPr bwMode="auto">
              <a:xfrm>
                <a:off x="2736993" y="1402799"/>
                <a:ext cx="418634" cy="491111"/>
              </a:xfrm>
              <a:custGeom>
                <a:avLst/>
                <a:gdLst>
                  <a:gd name="T0" fmla="*/ 139 w 139"/>
                  <a:gd name="T1" fmla="*/ 0 h 163"/>
                  <a:gd name="T2" fmla="*/ 139 w 139"/>
                  <a:gd name="T3" fmla="*/ 117 h 163"/>
                  <a:gd name="T4" fmla="*/ 70 w 139"/>
                  <a:gd name="T5" fmla="*/ 163 h 163"/>
                  <a:gd name="T6" fmla="*/ 0 w 139"/>
                  <a:gd name="T7" fmla="*/ 117 h 163"/>
                  <a:gd name="T8" fmla="*/ 0 w 139"/>
                  <a:gd name="T9" fmla="*/ 0 h 163"/>
                  <a:gd name="T10" fmla="*/ 39 w 139"/>
                  <a:gd name="T11" fmla="*/ 0 h 163"/>
                  <a:gd name="T12" fmla="*/ 39 w 139"/>
                  <a:gd name="T13" fmla="*/ 117 h 163"/>
                  <a:gd name="T14" fmla="*/ 46 w 139"/>
                  <a:gd name="T15" fmla="*/ 132 h 163"/>
                  <a:gd name="T16" fmla="*/ 70 w 139"/>
                  <a:gd name="T17" fmla="*/ 136 h 163"/>
                  <a:gd name="T18" fmla="*/ 94 w 139"/>
                  <a:gd name="T19" fmla="*/ 132 h 163"/>
                  <a:gd name="T20" fmla="*/ 101 w 139"/>
                  <a:gd name="T21" fmla="*/ 117 h 163"/>
                  <a:gd name="T22" fmla="*/ 101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sp>
            <p:nvSpPr>
              <p:cNvPr id="77" name="Freeform 31"/>
              <p:cNvSpPr>
                <a:spLocks noEditPoints="1"/>
              </p:cNvSpPr>
              <p:nvPr userDrawn="1"/>
            </p:nvSpPr>
            <p:spPr bwMode="auto">
              <a:xfrm>
                <a:off x="3244380" y="1402797"/>
                <a:ext cx="386141" cy="484862"/>
              </a:xfrm>
              <a:custGeom>
                <a:avLst/>
                <a:gdLst>
                  <a:gd name="T0" fmla="*/ 128 w 128"/>
                  <a:gd name="T1" fmla="*/ 37 h 161"/>
                  <a:gd name="T2" fmla="*/ 128 w 128"/>
                  <a:gd name="T3" fmla="*/ 67 h 161"/>
                  <a:gd name="T4" fmla="*/ 112 w 128"/>
                  <a:gd name="T5" fmla="*/ 100 h 161"/>
                  <a:gd name="T6" fmla="*/ 60 w 128"/>
                  <a:gd name="T7" fmla="*/ 108 h 161"/>
                  <a:gd name="T8" fmla="*/ 39 w 128"/>
                  <a:gd name="T9" fmla="*/ 108 h 161"/>
                  <a:gd name="T10" fmla="*/ 39 w 128"/>
                  <a:gd name="T11" fmla="*/ 161 h 161"/>
                  <a:gd name="T12" fmla="*/ 0 w 128"/>
                  <a:gd name="T13" fmla="*/ 161 h 161"/>
                  <a:gd name="T14" fmla="*/ 0 w 128"/>
                  <a:gd name="T15" fmla="*/ 0 h 161"/>
                  <a:gd name="T16" fmla="*/ 65 w 128"/>
                  <a:gd name="T17" fmla="*/ 0 h 161"/>
                  <a:gd name="T18" fmla="*/ 113 w 128"/>
                  <a:gd name="T19" fmla="*/ 8 h 161"/>
                  <a:gd name="T20" fmla="*/ 128 w 128"/>
                  <a:gd name="T21" fmla="*/ 37 h 161"/>
                  <a:gd name="T22" fmla="*/ 91 w 128"/>
                  <a:gd name="T23" fmla="*/ 66 h 161"/>
                  <a:gd name="T24" fmla="*/ 91 w 128"/>
                  <a:gd name="T25" fmla="*/ 40 h 161"/>
                  <a:gd name="T26" fmla="*/ 85 w 128"/>
                  <a:gd name="T27" fmla="*/ 30 h 161"/>
                  <a:gd name="T28" fmla="*/ 63 w 128"/>
                  <a:gd name="T29" fmla="*/ 28 h 161"/>
                  <a:gd name="T30" fmla="*/ 39 w 128"/>
                  <a:gd name="T31" fmla="*/ 28 h 161"/>
                  <a:gd name="T32" fmla="*/ 39 w 128"/>
                  <a:gd name="T33" fmla="*/ 82 h 161"/>
                  <a:gd name="T34" fmla="*/ 63 w 128"/>
                  <a:gd name="T35" fmla="*/ 82 h 161"/>
                  <a:gd name="T36" fmla="*/ 85 w 128"/>
                  <a:gd name="T37" fmla="*/ 78 h 161"/>
                  <a:gd name="T38" fmla="*/ 91 w 128"/>
                  <a:gd name="T39" fmla="*/ 6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61">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l"/>
                <a:endParaRPr lang="en-US">
                  <a:solidFill>
                    <a:schemeClr val="accent1"/>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p:nvPr userDrawn="1"/>
            </p:nvSpPr>
            <p:spPr bwMode="auto">
              <a:xfrm>
                <a:off x="314326" y="332366"/>
                <a:ext cx="373645" cy="484863"/>
              </a:xfrm>
              <a:custGeom>
                <a:avLst/>
                <a:gdLst>
                  <a:gd name="T0" fmla="*/ 299 w 299"/>
                  <a:gd name="T1" fmla="*/ 388 h 388"/>
                  <a:gd name="T2" fmla="*/ 0 w 299"/>
                  <a:gd name="T3" fmla="*/ 388 h 388"/>
                  <a:gd name="T4" fmla="*/ 0 w 299"/>
                  <a:gd name="T5" fmla="*/ 0 h 388"/>
                  <a:gd name="T6" fmla="*/ 294 w 299"/>
                  <a:gd name="T7" fmla="*/ 0 h 388"/>
                  <a:gd name="T8" fmla="*/ 294 w 299"/>
                  <a:gd name="T9" fmla="*/ 68 h 388"/>
                  <a:gd name="T10" fmla="*/ 92 w 299"/>
                  <a:gd name="T11" fmla="*/ 68 h 388"/>
                  <a:gd name="T12" fmla="*/ 92 w 299"/>
                  <a:gd name="T13" fmla="*/ 157 h 388"/>
                  <a:gd name="T14" fmla="*/ 275 w 299"/>
                  <a:gd name="T15" fmla="*/ 157 h 388"/>
                  <a:gd name="T16" fmla="*/ 275 w 299"/>
                  <a:gd name="T17" fmla="*/ 222 h 388"/>
                  <a:gd name="T18" fmla="*/ 92 w 299"/>
                  <a:gd name="T19" fmla="*/ 222 h 388"/>
                  <a:gd name="T20" fmla="*/ 92 w 299"/>
                  <a:gd name="T21" fmla="*/ 321 h 388"/>
                  <a:gd name="T22" fmla="*/ 299 w 299"/>
                  <a:gd name="T23" fmla="*/ 321 h 388"/>
                  <a:gd name="T24" fmla="*/ 299 w 299"/>
                  <a:gd name="T25"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388">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47" name="Freeform 11"/>
              <p:cNvSpPr/>
              <p:nvPr userDrawn="1"/>
            </p:nvSpPr>
            <p:spPr bwMode="auto">
              <a:xfrm>
                <a:off x="787838" y="332366"/>
                <a:ext cx="418634" cy="491113"/>
              </a:xfrm>
              <a:custGeom>
                <a:avLst/>
                <a:gdLst>
                  <a:gd name="T0" fmla="*/ 139 w 139"/>
                  <a:gd name="T1" fmla="*/ 0 h 163"/>
                  <a:gd name="T2" fmla="*/ 139 w 139"/>
                  <a:gd name="T3" fmla="*/ 117 h 163"/>
                  <a:gd name="T4" fmla="*/ 69 w 139"/>
                  <a:gd name="T5" fmla="*/ 163 h 163"/>
                  <a:gd name="T6" fmla="*/ 0 w 139"/>
                  <a:gd name="T7" fmla="*/ 117 h 163"/>
                  <a:gd name="T8" fmla="*/ 0 w 139"/>
                  <a:gd name="T9" fmla="*/ 0 h 163"/>
                  <a:gd name="T10" fmla="*/ 38 w 139"/>
                  <a:gd name="T11" fmla="*/ 0 h 163"/>
                  <a:gd name="T12" fmla="*/ 38 w 139"/>
                  <a:gd name="T13" fmla="*/ 117 h 163"/>
                  <a:gd name="T14" fmla="*/ 46 w 139"/>
                  <a:gd name="T15" fmla="*/ 132 h 163"/>
                  <a:gd name="T16" fmla="*/ 70 w 139"/>
                  <a:gd name="T17" fmla="*/ 136 h 163"/>
                  <a:gd name="T18" fmla="*/ 93 w 139"/>
                  <a:gd name="T19" fmla="*/ 132 h 163"/>
                  <a:gd name="T20" fmla="*/ 100 w 139"/>
                  <a:gd name="T21" fmla="*/ 117 h 163"/>
                  <a:gd name="T22" fmla="*/ 100 w 139"/>
                  <a:gd name="T23" fmla="*/ 0 h 163"/>
                  <a:gd name="T24" fmla="*/ 139 w 139"/>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63">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6" name="Freeform 12"/>
              <p:cNvSpPr>
                <a:spLocks noEditPoints="1"/>
              </p:cNvSpPr>
              <p:nvPr userDrawn="1"/>
            </p:nvSpPr>
            <p:spPr bwMode="auto">
              <a:xfrm>
                <a:off x="1311898" y="332366"/>
                <a:ext cx="431129" cy="484863"/>
              </a:xfrm>
              <a:custGeom>
                <a:avLst/>
                <a:gdLst>
                  <a:gd name="T0" fmla="*/ 143 w 143"/>
                  <a:gd name="T1" fmla="*/ 161 h 161"/>
                  <a:gd name="T2" fmla="*/ 98 w 143"/>
                  <a:gd name="T3" fmla="*/ 161 h 161"/>
                  <a:gd name="T4" fmla="*/ 56 w 143"/>
                  <a:gd name="T5" fmla="*/ 98 h 161"/>
                  <a:gd name="T6" fmla="*/ 38 w 143"/>
                  <a:gd name="T7" fmla="*/ 98 h 161"/>
                  <a:gd name="T8" fmla="*/ 38 w 143"/>
                  <a:gd name="T9" fmla="*/ 161 h 161"/>
                  <a:gd name="T10" fmla="*/ 0 w 143"/>
                  <a:gd name="T11" fmla="*/ 161 h 161"/>
                  <a:gd name="T12" fmla="*/ 0 w 143"/>
                  <a:gd name="T13" fmla="*/ 0 h 161"/>
                  <a:gd name="T14" fmla="*/ 72 w 143"/>
                  <a:gd name="T15" fmla="*/ 0 h 161"/>
                  <a:gd name="T16" fmla="*/ 118 w 143"/>
                  <a:gd name="T17" fmla="*/ 8 h 161"/>
                  <a:gd name="T18" fmla="*/ 133 w 143"/>
                  <a:gd name="T19" fmla="*/ 34 h 161"/>
                  <a:gd name="T20" fmla="*/ 133 w 143"/>
                  <a:gd name="T21" fmla="*/ 62 h 161"/>
                  <a:gd name="T22" fmla="*/ 122 w 143"/>
                  <a:gd name="T23" fmla="*/ 85 h 161"/>
                  <a:gd name="T24" fmla="*/ 96 w 143"/>
                  <a:gd name="T25" fmla="*/ 95 h 161"/>
                  <a:gd name="T26" fmla="*/ 143 w 143"/>
                  <a:gd name="T27" fmla="*/ 161 h 161"/>
                  <a:gd name="T28" fmla="*/ 95 w 143"/>
                  <a:gd name="T29" fmla="*/ 55 h 161"/>
                  <a:gd name="T30" fmla="*/ 95 w 143"/>
                  <a:gd name="T31" fmla="*/ 43 h 161"/>
                  <a:gd name="T32" fmla="*/ 90 w 143"/>
                  <a:gd name="T33" fmla="*/ 31 h 161"/>
                  <a:gd name="T34" fmla="*/ 72 w 143"/>
                  <a:gd name="T35" fmla="*/ 28 h 161"/>
                  <a:gd name="T36" fmla="*/ 38 w 143"/>
                  <a:gd name="T37" fmla="*/ 28 h 161"/>
                  <a:gd name="T38" fmla="*/ 38 w 143"/>
                  <a:gd name="T39" fmla="*/ 72 h 161"/>
                  <a:gd name="T40" fmla="*/ 72 w 143"/>
                  <a:gd name="T41" fmla="*/ 72 h 161"/>
                  <a:gd name="T42" fmla="*/ 90 w 143"/>
                  <a:gd name="T43" fmla="*/ 69 h 161"/>
                  <a:gd name="T44" fmla="*/ 95 w 143"/>
                  <a:gd name="T45" fmla="*/ 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3" h="161">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7" name="Freeform 13"/>
              <p:cNvSpPr>
                <a:spLocks noEditPoints="1"/>
              </p:cNvSpPr>
              <p:nvPr userDrawn="1"/>
            </p:nvSpPr>
            <p:spPr bwMode="auto">
              <a:xfrm>
                <a:off x="1800735" y="332366"/>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69" name="Freeform 14"/>
              <p:cNvSpPr/>
              <p:nvPr userDrawn="1"/>
            </p:nvSpPr>
            <p:spPr bwMode="auto">
              <a:xfrm>
                <a:off x="2349541" y="326116"/>
                <a:ext cx="394889" cy="497359"/>
              </a:xfrm>
              <a:custGeom>
                <a:avLst/>
                <a:gdLst>
                  <a:gd name="T0" fmla="*/ 131 w 131"/>
                  <a:gd name="T1" fmla="*/ 106 h 165"/>
                  <a:gd name="T2" fmla="*/ 131 w 131"/>
                  <a:gd name="T3" fmla="*/ 117 h 165"/>
                  <a:gd name="T4" fmla="*/ 126 w 131"/>
                  <a:gd name="T5" fmla="*/ 141 h 165"/>
                  <a:gd name="T6" fmla="*/ 111 w 131"/>
                  <a:gd name="T7" fmla="*/ 156 h 165"/>
                  <a:gd name="T8" fmla="*/ 88 w 131"/>
                  <a:gd name="T9" fmla="*/ 163 h 165"/>
                  <a:gd name="T10" fmla="*/ 60 w 131"/>
                  <a:gd name="T11" fmla="*/ 165 h 165"/>
                  <a:gd name="T12" fmla="*/ 3 w 131"/>
                  <a:gd name="T13" fmla="*/ 161 h 165"/>
                  <a:gd name="T14" fmla="*/ 3 w 131"/>
                  <a:gd name="T15" fmla="*/ 131 h 165"/>
                  <a:gd name="T16" fmla="*/ 60 w 131"/>
                  <a:gd name="T17" fmla="*/ 138 h 165"/>
                  <a:gd name="T18" fmla="*/ 92 w 131"/>
                  <a:gd name="T19" fmla="*/ 121 h 165"/>
                  <a:gd name="T20" fmla="*/ 92 w 131"/>
                  <a:gd name="T21" fmla="*/ 111 h 165"/>
                  <a:gd name="T22" fmla="*/ 88 w 131"/>
                  <a:gd name="T23" fmla="*/ 99 h 165"/>
                  <a:gd name="T24" fmla="*/ 71 w 131"/>
                  <a:gd name="T25" fmla="*/ 94 h 165"/>
                  <a:gd name="T26" fmla="*/ 53 w 131"/>
                  <a:gd name="T27" fmla="*/ 94 h 165"/>
                  <a:gd name="T28" fmla="*/ 0 w 131"/>
                  <a:gd name="T29" fmla="*/ 53 h 165"/>
                  <a:gd name="T30" fmla="*/ 0 w 131"/>
                  <a:gd name="T31" fmla="*/ 41 h 165"/>
                  <a:gd name="T32" fmla="*/ 17 w 131"/>
                  <a:gd name="T33" fmla="*/ 10 h 165"/>
                  <a:gd name="T34" fmla="*/ 73 w 131"/>
                  <a:gd name="T35" fmla="*/ 0 h 165"/>
                  <a:gd name="T36" fmla="*/ 123 w 131"/>
                  <a:gd name="T37" fmla="*/ 3 h 165"/>
                  <a:gd name="T38" fmla="*/ 123 w 131"/>
                  <a:gd name="T39" fmla="*/ 32 h 165"/>
                  <a:gd name="T40" fmla="*/ 72 w 131"/>
                  <a:gd name="T41" fmla="*/ 27 h 165"/>
                  <a:gd name="T42" fmla="*/ 46 w 131"/>
                  <a:gd name="T43" fmla="*/ 31 h 165"/>
                  <a:gd name="T44" fmla="*/ 38 w 131"/>
                  <a:gd name="T45" fmla="*/ 41 h 165"/>
                  <a:gd name="T46" fmla="*/ 38 w 131"/>
                  <a:gd name="T47" fmla="*/ 53 h 165"/>
                  <a:gd name="T48" fmla="*/ 60 w 131"/>
                  <a:gd name="T49" fmla="*/ 65 h 165"/>
                  <a:gd name="T50" fmla="*/ 79 w 131"/>
                  <a:gd name="T51" fmla="*/ 65 h 165"/>
                  <a:gd name="T52" fmla="*/ 119 w 131"/>
                  <a:gd name="T53" fmla="*/ 76 h 165"/>
                  <a:gd name="T54" fmla="*/ 131 w 131"/>
                  <a:gd name="T5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5">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1" name="Freeform 16"/>
              <p:cNvSpPr>
                <a:spLocks noEditPoints="1"/>
              </p:cNvSpPr>
              <p:nvPr userDrawn="1"/>
            </p:nvSpPr>
            <p:spPr bwMode="auto">
              <a:xfrm>
                <a:off x="3049957" y="332365"/>
                <a:ext cx="493611" cy="484863"/>
              </a:xfrm>
              <a:custGeom>
                <a:avLst/>
                <a:gdLst>
                  <a:gd name="T0" fmla="*/ 395 w 395"/>
                  <a:gd name="T1" fmla="*/ 388 h 388"/>
                  <a:gd name="T2" fmla="*/ 301 w 395"/>
                  <a:gd name="T3" fmla="*/ 388 h 388"/>
                  <a:gd name="T4" fmla="*/ 268 w 395"/>
                  <a:gd name="T5" fmla="*/ 285 h 388"/>
                  <a:gd name="T6" fmla="*/ 125 w 395"/>
                  <a:gd name="T7" fmla="*/ 285 h 388"/>
                  <a:gd name="T8" fmla="*/ 92 w 395"/>
                  <a:gd name="T9" fmla="*/ 388 h 388"/>
                  <a:gd name="T10" fmla="*/ 0 w 395"/>
                  <a:gd name="T11" fmla="*/ 388 h 388"/>
                  <a:gd name="T12" fmla="*/ 142 w 395"/>
                  <a:gd name="T13" fmla="*/ 0 h 388"/>
                  <a:gd name="T14" fmla="*/ 256 w 395"/>
                  <a:gd name="T15" fmla="*/ 0 h 388"/>
                  <a:gd name="T16" fmla="*/ 395 w 395"/>
                  <a:gd name="T17" fmla="*/ 388 h 388"/>
                  <a:gd name="T18" fmla="*/ 246 w 395"/>
                  <a:gd name="T19" fmla="*/ 224 h 388"/>
                  <a:gd name="T20" fmla="*/ 198 w 395"/>
                  <a:gd name="T21" fmla="*/ 77 h 388"/>
                  <a:gd name="T22" fmla="*/ 195 w 395"/>
                  <a:gd name="T23" fmla="*/ 77 h 388"/>
                  <a:gd name="T24" fmla="*/ 147 w 395"/>
                  <a:gd name="T25" fmla="*/ 224 h 388"/>
                  <a:gd name="T26" fmla="*/ 246 w 395"/>
                  <a:gd name="T27" fmla="*/ 22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5" h="388">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sp>
            <p:nvSpPr>
              <p:cNvPr id="72" name="Freeform 17"/>
              <p:cNvSpPr/>
              <p:nvPr userDrawn="1"/>
            </p:nvSpPr>
            <p:spPr bwMode="auto">
              <a:xfrm>
                <a:off x="3620180" y="332365"/>
                <a:ext cx="454872" cy="484863"/>
              </a:xfrm>
              <a:custGeom>
                <a:avLst/>
                <a:gdLst>
                  <a:gd name="T0" fmla="*/ 364 w 364"/>
                  <a:gd name="T1" fmla="*/ 388 h 388"/>
                  <a:gd name="T2" fmla="*/ 270 w 364"/>
                  <a:gd name="T3" fmla="*/ 388 h 388"/>
                  <a:gd name="T4" fmla="*/ 82 w 364"/>
                  <a:gd name="T5" fmla="*/ 121 h 388"/>
                  <a:gd name="T6" fmla="*/ 82 w 364"/>
                  <a:gd name="T7" fmla="*/ 388 h 388"/>
                  <a:gd name="T8" fmla="*/ 0 w 364"/>
                  <a:gd name="T9" fmla="*/ 388 h 388"/>
                  <a:gd name="T10" fmla="*/ 0 w 364"/>
                  <a:gd name="T11" fmla="*/ 0 h 388"/>
                  <a:gd name="T12" fmla="*/ 94 w 364"/>
                  <a:gd name="T13" fmla="*/ 0 h 388"/>
                  <a:gd name="T14" fmla="*/ 279 w 364"/>
                  <a:gd name="T15" fmla="*/ 265 h 388"/>
                  <a:gd name="T16" fmla="*/ 279 w 364"/>
                  <a:gd name="T17" fmla="*/ 0 h 388"/>
                  <a:gd name="T18" fmla="*/ 364 w 364"/>
                  <a:gd name="T19" fmla="*/ 0 h 388"/>
                  <a:gd name="T20" fmla="*/ 364 w 364"/>
                  <a:gd name="T21"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388">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accent1"/>
                  </a:solidFill>
                </a:endParaRPr>
              </a:p>
            </p:txBody>
          </p:sp>
        </p:grpSp>
      </p:grpSp>
      <p:sp>
        <p:nvSpPr>
          <p:cNvPr id="44" name="Rectangle 43">
            <a:extLst>
              <a:ext uri="{FF2B5EF4-FFF2-40B4-BE49-F238E27FC236}">
                <a16:creationId xmlns:a16="http://schemas.microsoft.com/office/drawing/2014/main" id="{7BF148AC-0540-4140-826E-D8A069924931}"/>
              </a:ext>
            </a:extLst>
          </p:cNvPr>
          <p:cNvSpPr/>
          <p:nvPr userDrawn="1"/>
        </p:nvSpPr>
        <p:spPr>
          <a:xfrm>
            <a:off x="7172961" y="0"/>
            <a:ext cx="5019040" cy="6858000"/>
          </a:xfrm>
          <a:prstGeom prst="rect">
            <a:avLst/>
          </a:prstGeom>
          <a:gradFill flip="none" rotWithShape="1">
            <a:gsLst>
              <a:gs pos="0">
                <a:srgbClr val="000000">
                  <a:alpha val="48000"/>
                </a:srgbClr>
              </a:gs>
              <a:gs pos="50000">
                <a:srgbClr val="000000">
                  <a:alpha val="0"/>
                </a:srgb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pic>
        <p:nvPicPr>
          <p:cNvPr id="87" name="Picture 86"/>
          <p:cNvPicPr>
            <a:picLocks noChangeAspect="1"/>
          </p:cNvPicPr>
          <p:nvPr userDrawn="1"/>
        </p:nvPicPr>
        <p:blipFill>
          <a:blip r:embed="rId8">
            <a:extLst>
              <a:ext uri="{28A0092B-C50C-407E-A947-70E740481C1C}">
                <a14:useLocalDpi xmlns:a14="http://schemas.microsoft.com/office/drawing/2010/main"/>
              </a:ext>
            </a:extLst>
          </a:blip>
          <a:srcRect t="13455" b="21818"/>
          <a:stretch>
            <a:fillRect/>
          </a:stretch>
        </p:blipFill>
        <p:spPr>
          <a:xfrm>
            <a:off x="10439402" y="240387"/>
            <a:ext cx="1530890" cy="1041871"/>
          </a:xfrm>
          <a:prstGeom prst="rect">
            <a:avLst/>
          </a:prstGeom>
        </p:spPr>
      </p:pic>
      <p:grpSp>
        <p:nvGrpSpPr>
          <p:cNvPr id="45" name="Group 44">
            <a:extLst>
              <a:ext uri="{FF2B5EF4-FFF2-40B4-BE49-F238E27FC236}">
                <a16:creationId xmlns:a16="http://schemas.microsoft.com/office/drawing/2014/main" id="{821E6D0C-E0F7-4B7E-AD91-5196AA0965F0}"/>
              </a:ext>
            </a:extLst>
          </p:cNvPr>
          <p:cNvGrpSpPr/>
          <p:nvPr userDrawn="1"/>
        </p:nvGrpSpPr>
        <p:grpSpPr>
          <a:xfrm>
            <a:off x="4331846" y="-1"/>
            <a:ext cx="2736445" cy="6856917"/>
            <a:chOff x="-3717926" y="327025"/>
            <a:chExt cx="2473326" cy="6197600"/>
          </a:xfrm>
        </p:grpSpPr>
        <p:sp>
          <p:nvSpPr>
            <p:cNvPr id="46" name="Freeform 87">
              <a:extLst>
                <a:ext uri="{FF2B5EF4-FFF2-40B4-BE49-F238E27FC236}">
                  <a16:creationId xmlns:a16="http://schemas.microsoft.com/office/drawing/2014/main" id="{632CCA2A-EBAF-44BB-A7BA-CA3CE4416F48}"/>
                </a:ext>
              </a:extLst>
            </p:cNvPr>
            <p:cNvSpPr/>
            <p:nvPr userDrawn="1"/>
          </p:nvSpPr>
          <p:spPr bwMode="auto">
            <a:xfrm>
              <a:off x="-3430588" y="327025"/>
              <a:ext cx="1905001" cy="6197600"/>
            </a:xfrm>
            <a:custGeom>
              <a:avLst/>
              <a:gdLst>
                <a:gd name="T0" fmla="*/ 503 w 503"/>
                <a:gd name="T1" fmla="*/ 1644 h 1644"/>
                <a:gd name="T2" fmla="*/ 486 w 503"/>
                <a:gd name="T3" fmla="*/ 0 h 1644"/>
              </a:gdLst>
              <a:ahLst/>
              <a:cxnLst>
                <a:cxn ang="0">
                  <a:pos x="T0" y="T1"/>
                </a:cxn>
                <a:cxn ang="0">
                  <a:pos x="T2" y="T3"/>
                </a:cxn>
              </a:cxnLst>
              <a:rect l="0" t="0" r="r" b="b"/>
              <a:pathLst>
                <a:path w="502" h="1644">
                  <a:moveTo>
                    <a:pt x="503" y="1644"/>
                  </a:moveTo>
                  <a:cubicBezTo>
                    <a:pt x="0" y="1088"/>
                    <a:pt x="382" y="212"/>
                    <a:pt x="486" y="0"/>
                  </a:cubicBezTo>
                </a:path>
              </a:pathLst>
            </a:custGeom>
            <a:noFill/>
            <a:ln w="15875" cap="rnd">
              <a:solidFill>
                <a:srgbClr val="5A656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C6A5B35F-C721-406C-8B76-04524C0BD2C9}"/>
                </a:ext>
              </a:extLst>
            </p:cNvPr>
            <p:cNvSpPr/>
            <p:nvPr userDrawn="1"/>
          </p:nvSpPr>
          <p:spPr bwMode="auto">
            <a:xfrm>
              <a:off x="-3532188" y="327025"/>
              <a:ext cx="2074863" cy="6197600"/>
            </a:xfrm>
            <a:custGeom>
              <a:avLst/>
              <a:gdLst>
                <a:gd name="T0" fmla="*/ 548 w 548"/>
                <a:gd name="T1" fmla="*/ 1644 h 1644"/>
                <a:gd name="T2" fmla="*/ 430 w 548"/>
                <a:gd name="T3" fmla="*/ 0 h 1644"/>
              </a:gdLst>
              <a:ahLst/>
              <a:cxnLst>
                <a:cxn ang="0">
                  <a:pos x="T0" y="T1"/>
                </a:cxn>
                <a:cxn ang="0">
                  <a:pos x="T2" y="T3"/>
                </a:cxn>
              </a:cxnLst>
              <a:rect l="0" t="0" r="r" b="b"/>
              <a:pathLst>
                <a:path w="548" h="1644">
                  <a:moveTo>
                    <a:pt x="548" y="1644"/>
                  </a:moveTo>
                  <a:cubicBezTo>
                    <a:pt x="0" y="1128"/>
                    <a:pt x="324" y="247"/>
                    <a:pt x="430" y="0"/>
                  </a:cubicBezTo>
                </a:path>
              </a:pathLst>
            </a:custGeom>
            <a:noFill/>
            <a:ln w="15875" cap="rnd">
              <a:solidFill>
                <a:srgbClr val="5A656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9">
              <a:extLst>
                <a:ext uri="{FF2B5EF4-FFF2-40B4-BE49-F238E27FC236}">
                  <a16:creationId xmlns:a16="http://schemas.microsoft.com/office/drawing/2014/main" id="{2C89EF69-27F0-4118-AD8B-9353B7E36E26}"/>
                </a:ext>
              </a:extLst>
            </p:cNvPr>
            <p:cNvSpPr/>
            <p:nvPr userDrawn="1"/>
          </p:nvSpPr>
          <p:spPr bwMode="auto">
            <a:xfrm>
              <a:off x="-3627438" y="327025"/>
              <a:ext cx="2254251" cy="6197600"/>
            </a:xfrm>
            <a:custGeom>
              <a:avLst/>
              <a:gdLst>
                <a:gd name="T0" fmla="*/ 595 w 595"/>
                <a:gd name="T1" fmla="*/ 1644 h 1644"/>
                <a:gd name="T2" fmla="*/ 372 w 595"/>
                <a:gd name="T3" fmla="*/ 0 h 1644"/>
              </a:gdLst>
              <a:ahLst/>
              <a:cxnLst>
                <a:cxn ang="0">
                  <a:pos x="T0" y="T1"/>
                </a:cxn>
                <a:cxn ang="0">
                  <a:pos x="T2" y="T3"/>
                </a:cxn>
              </a:cxnLst>
              <a:rect l="0" t="0" r="r" b="b"/>
              <a:pathLst>
                <a:path w="595" h="1644">
                  <a:moveTo>
                    <a:pt x="595" y="1644"/>
                  </a:moveTo>
                  <a:cubicBezTo>
                    <a:pt x="0" y="1169"/>
                    <a:pt x="268" y="279"/>
                    <a:pt x="372" y="0"/>
                  </a:cubicBezTo>
                </a:path>
              </a:pathLst>
            </a:custGeom>
            <a:noFill/>
            <a:ln w="15875" cap="rnd">
              <a:solidFill>
                <a:srgbClr val="F99D2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0">
              <a:extLst>
                <a:ext uri="{FF2B5EF4-FFF2-40B4-BE49-F238E27FC236}">
                  <a16:creationId xmlns:a16="http://schemas.microsoft.com/office/drawing/2014/main" id="{3A98A419-73B4-4548-97B3-E19118E869B9}"/>
                </a:ext>
              </a:extLst>
            </p:cNvPr>
            <p:cNvSpPr/>
            <p:nvPr userDrawn="1"/>
          </p:nvSpPr>
          <p:spPr bwMode="auto">
            <a:xfrm>
              <a:off x="-3717926" y="327025"/>
              <a:ext cx="2473326" cy="6197600"/>
            </a:xfrm>
            <a:custGeom>
              <a:avLst/>
              <a:gdLst>
                <a:gd name="T0" fmla="*/ 653 w 653"/>
                <a:gd name="T1" fmla="*/ 1644 h 1644"/>
                <a:gd name="T2" fmla="*/ 317 w 653"/>
                <a:gd name="T3" fmla="*/ 0 h 1644"/>
              </a:gdLst>
              <a:ahLst/>
              <a:cxnLst>
                <a:cxn ang="0">
                  <a:pos x="T0" y="T1"/>
                </a:cxn>
                <a:cxn ang="0">
                  <a:pos x="T2" y="T3"/>
                </a:cxn>
              </a:cxnLst>
              <a:rect l="0" t="0" r="r" b="b"/>
              <a:pathLst>
                <a:path w="653" h="1644">
                  <a:moveTo>
                    <a:pt x="653" y="1644"/>
                  </a:moveTo>
                  <a:cubicBezTo>
                    <a:pt x="0" y="1212"/>
                    <a:pt x="219" y="307"/>
                    <a:pt x="317" y="0"/>
                  </a:cubicBezTo>
                </a:path>
              </a:pathLst>
            </a:custGeom>
            <a:noFill/>
            <a:ln w="15875" cap="rnd">
              <a:solidFill>
                <a:srgbClr val="F99D2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1">
              <a:extLst>
                <a:ext uri="{FF2B5EF4-FFF2-40B4-BE49-F238E27FC236}">
                  <a16:creationId xmlns:a16="http://schemas.microsoft.com/office/drawing/2014/main" id="{CA52F18D-678E-4C63-A950-69F3576EFFF0}"/>
                </a:ext>
              </a:extLst>
            </p:cNvPr>
            <p:cNvSpPr/>
            <p:nvPr userDrawn="1"/>
          </p:nvSpPr>
          <p:spPr bwMode="auto">
            <a:xfrm>
              <a:off x="-3335338" y="327025"/>
              <a:ext cx="2068513" cy="6197600"/>
            </a:xfrm>
            <a:custGeom>
              <a:avLst/>
              <a:gdLst>
                <a:gd name="T0" fmla="*/ 465 w 546"/>
                <a:gd name="T1" fmla="*/ 1644 h 1644"/>
                <a:gd name="T2" fmla="*/ 546 w 546"/>
                <a:gd name="T3" fmla="*/ 0 h 1644"/>
              </a:gdLst>
              <a:ahLst/>
              <a:cxnLst>
                <a:cxn ang="0">
                  <a:pos x="T0" y="T1"/>
                </a:cxn>
                <a:cxn ang="0">
                  <a:pos x="T2" y="T3"/>
                </a:cxn>
              </a:cxnLst>
              <a:rect l="0" t="0" r="r" b="b"/>
              <a:pathLst>
                <a:path w="546" h="1644">
                  <a:moveTo>
                    <a:pt x="465" y="1644"/>
                  </a:moveTo>
                  <a:cubicBezTo>
                    <a:pt x="0" y="1046"/>
                    <a:pt x="454" y="166"/>
                    <a:pt x="546" y="0"/>
                  </a:cubicBezTo>
                </a:path>
              </a:pathLst>
            </a:custGeom>
            <a:noFill/>
            <a:ln w="15875" cap="rnd">
              <a:solidFill>
                <a:srgbClr val="5A656A"/>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4811224"/>
      </p:ext>
    </p:extLst>
  </p:cSld>
  <p:clrMapOvr>
    <a:masterClrMapping/>
  </p:clrMapOvr>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06573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8"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170074766"/>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82981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5243966"/>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1353046841"/>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98689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1" cy="5245100"/>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4079804905"/>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819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1"/>
            <a:ext cx="12192000" cy="5245100"/>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2142006428"/>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9097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1"/>
            <a:ext cx="12192000" cy="5245099"/>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1809213224"/>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7566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 name="Text Placeholder 3"/>
          <p:cNvSpPr>
            <a:spLocks noGrp="1"/>
          </p:cNvSpPr>
          <p:nvPr>
            <p:ph type="body" sz="quarter" idx="11" hasCustomPrompt="1"/>
          </p:nvPr>
        </p:nvSpPr>
        <p:spPr>
          <a:xfrm>
            <a:off x="314325" y="5243512"/>
            <a:ext cx="11557000" cy="1614487"/>
          </a:xfrm>
          <a:prstGeom prst="rect">
            <a:avLst/>
          </a:prstGeom>
        </p:spPr>
        <p:txBody>
          <a:bodyPr lIns="0" tIns="0" rIns="0" bIns="0" anchor="ctr"/>
          <a:lstStyle>
            <a:lvl1pPr marL="0" indent="0">
              <a:buNone/>
              <a:defRPr sz="2400" b="1">
                <a:solidFill>
                  <a:schemeClr val="tx1"/>
                </a:solidFill>
              </a:defRPr>
            </a:lvl1pPr>
            <a:lvl2pPr marL="291586" indent="0">
              <a:buNone/>
              <a:defRPr sz="2400">
                <a:solidFill>
                  <a:schemeClr val="bg1"/>
                </a:solidFill>
              </a:defRPr>
            </a:lvl2pPr>
            <a:lvl3pPr marL="583171" indent="0">
              <a:buNone/>
              <a:defRPr sz="2400">
                <a:solidFill>
                  <a:schemeClr val="bg1"/>
                </a:solidFill>
              </a:defRPr>
            </a:lvl3pPr>
            <a:lvl4pPr marL="874756" indent="0">
              <a:buNone/>
              <a:defRPr sz="2400">
                <a:solidFill>
                  <a:schemeClr val="bg1"/>
                </a:solidFill>
              </a:defRPr>
            </a:lvl4pPr>
            <a:lvl5pPr marL="1166341" indent="0">
              <a:buNone/>
              <a:defRPr sz="2400">
                <a:solidFill>
                  <a:schemeClr val="bg1"/>
                </a:solidFill>
              </a:defRPr>
            </a:lvl5pPr>
          </a:lstStyle>
          <a:p>
            <a:pPr lvl="0"/>
            <a:r>
              <a:rPr lang="en-US"/>
              <a:t>Click to insert text</a:t>
            </a:r>
          </a:p>
        </p:txBody>
      </p:sp>
      <p:pic>
        <p:nvPicPr>
          <p:cNvPr id="10" name="Picture 9"/>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700042" y="285086"/>
            <a:ext cx="3159378" cy="952473"/>
          </a:xfrm>
          <a:prstGeom prst="rect">
            <a:avLst/>
          </a:prstGeom>
        </p:spPr>
      </p:pic>
    </p:spTree>
    <p:extLst>
      <p:ext uri="{BB962C8B-B14F-4D97-AF65-F5344CB8AC3E}">
        <p14:creationId xmlns:p14="http://schemas.microsoft.com/office/powerpoint/2010/main" val="841486075"/>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19779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solidFill>
                  <a:schemeClr val="accent1"/>
                </a:solidFill>
              </a:defRPr>
            </a:lvl1pPr>
          </a:lstStyle>
          <a:p>
            <a:r>
              <a:rPr lang="en-US"/>
              <a:t>Click to add title</a:t>
            </a:r>
            <a:endParaRPr lang="ru-RU"/>
          </a:p>
        </p:txBody>
      </p:sp>
      <p:sp>
        <p:nvSpPr>
          <p:cNvPr id="6" name="Text Placeholder 5"/>
          <p:cNvSpPr>
            <a:spLocks noGrp="1"/>
          </p:cNvSpPr>
          <p:nvPr>
            <p:ph type="body" sz="quarter" idx="10" hasCustomPrompt="1"/>
          </p:nvPr>
        </p:nvSpPr>
        <p:spPr>
          <a:xfrm>
            <a:off x="317500" y="6438901"/>
            <a:ext cx="10584209" cy="292100"/>
          </a:xfrm>
          <a:prstGeom prst="rect">
            <a:avLst/>
          </a:prstGeom>
        </p:spPr>
        <p:txBody>
          <a:bodyPr lIns="0" tIns="0" rIns="0" bIns="0" anchor="b" anchorCtr="0"/>
          <a:lstStyle>
            <a:lvl1pPr marL="0" indent="0">
              <a:lnSpc>
                <a:spcPct val="100000"/>
              </a:lnSpc>
              <a:spcBef>
                <a:spcPct val="0"/>
              </a:spcBef>
              <a:buNone/>
              <a:defRPr sz="800">
                <a:solidFill>
                  <a:schemeClr val="tx1"/>
                </a:solidFill>
              </a:defRPr>
            </a:lvl1pPr>
            <a:lvl2pPr marL="291586" indent="0">
              <a:buNone/>
              <a:defRPr/>
            </a:lvl2pPr>
            <a:lvl3pPr marL="583171" indent="0">
              <a:buNone/>
              <a:defRPr/>
            </a:lvl3pPr>
            <a:lvl4pPr marL="874756" indent="0">
              <a:buNone/>
              <a:defRPr/>
            </a:lvl4pPr>
            <a:lvl5pPr marL="1166341" indent="0">
              <a:buNone/>
              <a:defRPr/>
            </a:lvl5pPr>
          </a:lstStyle>
          <a:p>
            <a:pPr lvl="0"/>
            <a:r>
              <a:rPr lang="en-US"/>
              <a:t>Footnotes</a:t>
            </a:r>
          </a:p>
        </p:txBody>
      </p:sp>
    </p:spTree>
    <p:extLst>
      <p:ext uri="{BB962C8B-B14F-4D97-AF65-F5344CB8AC3E}">
        <p14:creationId xmlns:p14="http://schemas.microsoft.com/office/powerpoint/2010/main" val="2102775298"/>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24719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6" name="Слайд think-cell" r:id="rId5" imgW="594" imgH="595" progId="TCLayout.ActiveDocument.1">
                  <p:embed/>
                </p:oleObj>
              </mc:Choice>
              <mc:Fallback>
                <p:oleObj name="Слайд think-cell" r:id="rId5" imgW="594" imgH="595"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4" name="Заголовок 3">
            <a:extLst>
              <a:ext uri="{FF2B5EF4-FFF2-40B4-BE49-F238E27FC236}">
                <a16:creationId xmlns:a16="http://schemas.microsoft.com/office/drawing/2014/main" id="{898F256F-6194-490C-839E-F1645E028C11}"/>
              </a:ext>
            </a:extLst>
          </p:cNvPr>
          <p:cNvSpPr>
            <a:spLocks noGrp="1"/>
          </p:cNvSpPr>
          <p:nvPr>
            <p:ph type="title" hasCustomPrompt="1"/>
          </p:nvPr>
        </p:nvSpPr>
        <p:spPr>
          <a:xfrm>
            <a:off x="317500" y="0"/>
            <a:ext cx="9605964" cy="704850"/>
          </a:xfrm>
        </p:spPr>
        <p:txBody>
          <a:bodyPr/>
          <a:lstStyle>
            <a:lvl1pPr>
              <a:defRPr sz="1800"/>
            </a:lvl1pPr>
          </a:lstStyle>
          <a:p>
            <a:r>
              <a:rPr lang="en-US"/>
              <a:t>Click to add title</a:t>
            </a:r>
            <a:endParaRPr lang="ru-RU"/>
          </a:p>
        </p:txBody>
      </p:sp>
      <p:sp>
        <p:nvSpPr>
          <p:cNvPr id="11" name="Text Placeholder 10"/>
          <p:cNvSpPr>
            <a:spLocks noGrp="1"/>
          </p:cNvSpPr>
          <p:nvPr>
            <p:ph type="body" sz="quarter" idx="12" hasCustomPrompt="1"/>
          </p:nvPr>
        </p:nvSpPr>
        <p:spPr>
          <a:xfrm>
            <a:off x="314325" y="1614488"/>
            <a:ext cx="11563350" cy="3629026"/>
          </a:xfrm>
          <a:prstGeom prst="rect">
            <a:avLst/>
          </a:prstGeom>
        </p:spPr>
        <p:txBody>
          <a:bodyPr lIns="0" tIns="0" rIns="0" bIns="0"/>
          <a:lstStyle>
            <a:lvl1pPr marL="0" indent="0">
              <a:spcAft>
                <a:spcPts val="300"/>
              </a:spcAft>
              <a:buNone/>
              <a:defRPr lang="en-US" sz="1600" b="0">
                <a:solidFill>
                  <a:schemeClr val="tx1"/>
                </a:solidFill>
              </a:defRPr>
            </a:lvl1pPr>
          </a:lstStyle>
          <a:p>
            <a:pPr marL="145792" lvl="0" indent="-145792">
              <a:lnSpc>
                <a:spcPct val="100000"/>
              </a:lnSpc>
              <a:spcBef>
                <a:spcPct val="0"/>
              </a:spcBef>
            </a:pPr>
            <a:r>
              <a:rPr lang="en-US"/>
              <a:t>Click to insert text</a:t>
            </a:r>
          </a:p>
        </p:txBody>
      </p:sp>
    </p:spTree>
    <p:extLst>
      <p:ext uri="{BB962C8B-B14F-4D97-AF65-F5344CB8AC3E}">
        <p14:creationId xmlns:p14="http://schemas.microsoft.com/office/powerpoint/2010/main" val="1566685648"/>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2"/>
            </p:custDataLst>
            <p:extLst>
              <p:ext uri="{D42A27DB-BD31-4B8C-83A1-F6EECF244321}">
                <p14:modId xmlns:p14="http://schemas.microsoft.com/office/powerpoint/2010/main" val="1919165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Слайд think-cell" r:id="rId24" imgW="594" imgH="595" progId="TCLayout.ActiveDocument.1">
                  <p:embed/>
                </p:oleObj>
              </mc:Choice>
              <mc:Fallback>
                <p:oleObj name="Слайд think-cell" r:id="rId24" imgW="594" imgH="595" progId="TCLayout.ActiveDocument.1">
                  <p:embed/>
                  <p:pic>
                    <p:nvPicPr>
                      <p:cNvPr id="0" name="OLE substitute image"/>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096" name="Rectangle 4095" hidden="1"/>
          <p:cNvSpPr/>
          <p:nvPr userDrawn="1">
            <p:custDataLst>
              <p:tags r:id="rId2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1800" b="0" i="0" baseline="0">
              <a:latin typeface="Arial" panose="020B0604020202020204" pitchFamily="34" charset="0"/>
              <a:ea typeface="+mj-ea"/>
              <a:cs typeface="+mj-cs"/>
              <a:sym typeface="Arial" panose="020B0604020202020204" pitchFamily="34" charset="0"/>
            </a:endParaRPr>
          </a:p>
        </p:txBody>
      </p:sp>
      <p:sp>
        <p:nvSpPr>
          <p:cNvPr id="5" name="Заголовок 4">
            <a:extLst>
              <a:ext uri="{FF2B5EF4-FFF2-40B4-BE49-F238E27FC236}">
                <a16:creationId xmlns:a16="http://schemas.microsoft.com/office/drawing/2014/main" id="{36E636A3-9ECF-48A3-BE22-44F7F64B0EBD}"/>
              </a:ext>
            </a:extLst>
          </p:cNvPr>
          <p:cNvSpPr>
            <a:spLocks noGrp="1"/>
          </p:cNvSpPr>
          <p:nvPr userDrawn="1">
            <p:ph type="title"/>
          </p:nvPr>
        </p:nvSpPr>
        <p:spPr>
          <a:xfrm>
            <a:off x="317500" y="1"/>
            <a:ext cx="9605964" cy="706566"/>
          </a:xfrm>
          <a:prstGeom prst="rect">
            <a:avLst/>
          </a:prstGeom>
        </p:spPr>
        <p:txBody>
          <a:bodyPr vert="horz" lIns="0" tIns="0" rIns="0" bIns="0" rtlCol="0" anchor="ctr">
            <a:noAutofit/>
          </a:bodyPr>
          <a:lstStyle/>
          <a:p>
            <a:r>
              <a:rPr lang="en-US"/>
              <a:t>Click to add title</a:t>
            </a:r>
            <a:endParaRPr lang="ru-RU"/>
          </a:p>
        </p:txBody>
      </p:sp>
      <p:sp>
        <p:nvSpPr>
          <p:cNvPr id="6" name="TextBox 5"/>
          <p:cNvSpPr txBox="1"/>
          <p:nvPr userDrawn="1"/>
        </p:nvSpPr>
        <p:spPr>
          <a:xfrm>
            <a:off x="11420943" y="6542300"/>
            <a:ext cx="456732" cy="226800"/>
          </a:xfrm>
          <a:prstGeom prst="rect">
            <a:avLst/>
          </a:prstGeom>
        </p:spPr>
        <p:txBody>
          <a:bodyPr vert="horz" lIns="0" tIns="0" rIns="0" bIns="0" rtlCol="0" anchor="ctr"/>
          <a:lstStyle>
            <a:defPPr>
              <a:defRPr lang="en-US"/>
            </a:defPPr>
            <a:lvl1pPr algn="r">
              <a:defRPr sz="1000">
                <a:solidFill>
                  <a:schemeClr val="accent3">
                    <a:lumMod val="60000"/>
                    <a:lumOff val="40000"/>
                  </a:schemeClr>
                </a:solidFill>
                <a:latin typeface="+mj-lt"/>
              </a:defRPr>
            </a:lvl1pPr>
          </a:lstStyle>
          <a:p>
            <a:pPr lvl="0"/>
            <a:fld id="{A629F11A-CAD2-4FD2-9793-0DC6E98D19B3}" type="slidenum">
              <a:rPr lang="ru-RU" sz="1200" smtClean="0">
                <a:solidFill>
                  <a:schemeClr val="tx1"/>
                </a:solidFill>
              </a:rPr>
              <a:pPr lvl="0"/>
              <a:t>‹#›</a:t>
            </a:fld>
            <a:endParaRPr lang="ru-RU" sz="1200">
              <a:solidFill>
                <a:schemeClr val="tx1"/>
              </a:solidFill>
            </a:endParaRPr>
          </a:p>
        </p:txBody>
      </p:sp>
      <p:cxnSp>
        <p:nvCxnSpPr>
          <p:cNvPr id="17" name="Прямая соединительная линия 2">
            <a:extLst>
              <a:ext uri="{FF2B5EF4-FFF2-40B4-BE49-F238E27FC236}">
                <a16:creationId xmlns:a16="http://schemas.microsoft.com/office/drawing/2014/main" id="{364E0CD2-B6EC-42D1-82F3-DF270FED9E67}"/>
              </a:ext>
            </a:extLst>
          </p:cNvPr>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6">
            <a:extLst>
              <a:ext uri="{28A0092B-C50C-407E-A947-70E740481C1C}">
                <a14:useLocalDpi xmlns:a14="http://schemas.microsoft.com/office/drawing/2010/main"/>
              </a:ext>
            </a:extLst>
          </a:blip>
          <a:stretch>
            <a:fillRect/>
          </a:stretch>
        </p:blipFill>
        <p:spPr>
          <a:xfrm>
            <a:off x="10017919" y="64724"/>
            <a:ext cx="1886630" cy="577120"/>
          </a:xfrm>
          <a:prstGeom prst="rect">
            <a:avLst/>
          </a:prstGeom>
        </p:spPr>
      </p:pic>
    </p:spTree>
    <p:extLst>
      <p:ext uri="{BB962C8B-B14F-4D97-AF65-F5344CB8AC3E}">
        <p14:creationId xmlns:p14="http://schemas.microsoft.com/office/powerpoint/2010/main" val="3680043546"/>
      </p:ext>
    </p:extLst>
  </p:cSld>
  <p:clrMap bg1="lt1" tx1="dk1" bg2="lt2" tx2="dk2" accent1="accent1" accent2="accent2" accent3="accent3" accent4="accent4" accent5="accent5" accent6="accent6" hlink="hlink" folHlink="folHlink"/>
  <p:sldLayoutIdLst>
    <p:sldLayoutId id="2147483767" r:id="rId1"/>
    <p:sldLayoutId id="2147483761" r:id="rId2"/>
    <p:sldLayoutId id="2147483762" r:id="rId3"/>
    <p:sldLayoutId id="2147483763" r:id="rId4"/>
    <p:sldLayoutId id="2147483764" r:id="rId5"/>
    <p:sldLayoutId id="2147483765" r:id="rId6"/>
    <p:sldLayoutId id="2147483766" r:id="rId7"/>
    <p:sldLayoutId id="2147483696" r:id="rId8"/>
    <p:sldLayoutId id="2147483703" r:id="rId9"/>
    <p:sldLayoutId id="2147483708" r:id="rId10"/>
    <p:sldLayoutId id="2147483701" r:id="rId11"/>
    <p:sldLayoutId id="2147483742" r:id="rId12"/>
    <p:sldLayoutId id="2147483704" r:id="rId13"/>
    <p:sldLayoutId id="2147483707" r:id="rId14"/>
    <p:sldLayoutId id="2147483706" r:id="rId15"/>
    <p:sldLayoutId id="2147483716" r:id="rId16"/>
    <p:sldLayoutId id="2147483709" r:id="rId17"/>
    <p:sldLayoutId id="2147483710" r:id="rId18"/>
    <p:sldLayoutId id="2147483768" r:id="rId19"/>
  </p:sldLayoutIdLst>
  <p:transition/>
  <p:hf hdr="0" ftr="0" dt="0"/>
  <p:txStyles>
    <p:titleStyle>
      <a:lvl1pPr algn="l" defTabSz="583170" rtl="0" eaLnBrk="1" latinLnBrk="0" hangingPunct="1">
        <a:lnSpc>
          <a:spcPct val="100000"/>
        </a:lnSpc>
        <a:spcBef>
          <a:spcPct val="0"/>
        </a:spcBef>
        <a:buNone/>
        <a:defRPr lang="ru-RU" sz="1800" b="0" kern="1200">
          <a:solidFill>
            <a:schemeClr val="accent1"/>
          </a:solidFill>
          <a:latin typeface="+mj-lt"/>
          <a:ea typeface="+mj-ea"/>
          <a:cs typeface="+mj-cs"/>
        </a:defRPr>
      </a:lvl1pPr>
    </p:titleStyle>
    <p:bodyStyle>
      <a:lvl1pPr marL="145792" indent="-145792" algn="l" defTabSz="58317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378" indent="-145792" algn="l" defTabSz="583170" rtl="0" eaLnBrk="1" latinLnBrk="0" hangingPunct="1">
        <a:lnSpc>
          <a:spcPct val="90000"/>
        </a:lnSpc>
        <a:spcBef>
          <a:spcPts val="319"/>
        </a:spcBef>
        <a:buFont typeface="Arial" panose="020B0604020202020204" pitchFamily="34" charset="0"/>
        <a:buChar char="•"/>
        <a:defRPr sz="1531" kern="1200">
          <a:solidFill>
            <a:schemeClr val="tx1"/>
          </a:solidFill>
          <a:latin typeface="+mn-lt"/>
          <a:ea typeface="+mn-ea"/>
          <a:cs typeface="+mn-cs"/>
        </a:defRPr>
      </a:lvl2pPr>
      <a:lvl3pPr marL="728963" indent="-145792" algn="l" defTabSz="58317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54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213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71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5303"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888"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8472" indent="-145792" algn="l" defTabSz="58317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ru-RU"/>
      </a:defPPr>
      <a:lvl1pPr marL="0" algn="l" defTabSz="583170" rtl="0" eaLnBrk="1" latinLnBrk="0" hangingPunct="1">
        <a:defRPr sz="1148" kern="1200">
          <a:solidFill>
            <a:schemeClr val="tx1"/>
          </a:solidFill>
          <a:latin typeface="+mn-lt"/>
          <a:ea typeface="+mn-ea"/>
          <a:cs typeface="+mn-cs"/>
        </a:defRPr>
      </a:lvl1pPr>
      <a:lvl2pPr marL="291585" algn="l" defTabSz="583170" rtl="0" eaLnBrk="1" latinLnBrk="0" hangingPunct="1">
        <a:defRPr sz="1148" kern="1200">
          <a:solidFill>
            <a:schemeClr val="tx1"/>
          </a:solidFill>
          <a:latin typeface="+mn-lt"/>
          <a:ea typeface="+mn-ea"/>
          <a:cs typeface="+mn-cs"/>
        </a:defRPr>
      </a:lvl2pPr>
      <a:lvl3pPr marL="583170" algn="l" defTabSz="583170" rtl="0" eaLnBrk="1" latinLnBrk="0" hangingPunct="1">
        <a:defRPr sz="1148" kern="1200">
          <a:solidFill>
            <a:schemeClr val="tx1"/>
          </a:solidFill>
          <a:latin typeface="+mn-lt"/>
          <a:ea typeface="+mn-ea"/>
          <a:cs typeface="+mn-cs"/>
        </a:defRPr>
      </a:lvl3pPr>
      <a:lvl4pPr marL="874755" algn="l" defTabSz="583170" rtl="0" eaLnBrk="1" latinLnBrk="0" hangingPunct="1">
        <a:defRPr sz="1148" kern="1200">
          <a:solidFill>
            <a:schemeClr val="tx1"/>
          </a:solidFill>
          <a:latin typeface="+mn-lt"/>
          <a:ea typeface="+mn-ea"/>
          <a:cs typeface="+mn-cs"/>
        </a:defRPr>
      </a:lvl4pPr>
      <a:lvl5pPr marL="1166340" algn="l" defTabSz="583170" rtl="0" eaLnBrk="1" latinLnBrk="0" hangingPunct="1">
        <a:defRPr sz="1148" kern="1200">
          <a:solidFill>
            <a:schemeClr val="tx1"/>
          </a:solidFill>
          <a:latin typeface="+mn-lt"/>
          <a:ea typeface="+mn-ea"/>
          <a:cs typeface="+mn-cs"/>
        </a:defRPr>
      </a:lvl5pPr>
      <a:lvl6pPr marL="1457924" algn="l" defTabSz="583170" rtl="0" eaLnBrk="1" latinLnBrk="0" hangingPunct="1">
        <a:defRPr sz="1148" kern="1200">
          <a:solidFill>
            <a:schemeClr val="tx1"/>
          </a:solidFill>
          <a:latin typeface="+mn-lt"/>
          <a:ea typeface="+mn-ea"/>
          <a:cs typeface="+mn-cs"/>
        </a:defRPr>
      </a:lvl6pPr>
      <a:lvl7pPr marL="1749510" algn="l" defTabSz="583170" rtl="0" eaLnBrk="1" latinLnBrk="0" hangingPunct="1">
        <a:defRPr sz="1148" kern="1200">
          <a:solidFill>
            <a:schemeClr val="tx1"/>
          </a:solidFill>
          <a:latin typeface="+mn-lt"/>
          <a:ea typeface="+mn-ea"/>
          <a:cs typeface="+mn-cs"/>
        </a:defRPr>
      </a:lvl7pPr>
      <a:lvl8pPr marL="2041095" algn="l" defTabSz="583170" rtl="0" eaLnBrk="1" latinLnBrk="0" hangingPunct="1">
        <a:defRPr sz="1148" kern="1200">
          <a:solidFill>
            <a:schemeClr val="tx1"/>
          </a:solidFill>
          <a:latin typeface="+mn-lt"/>
          <a:ea typeface="+mn-ea"/>
          <a:cs typeface="+mn-cs"/>
        </a:defRPr>
      </a:lvl8pPr>
      <a:lvl9pPr marL="2332680" algn="l" defTabSz="58317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tags" Target="../tags/tag115.xml"/><Relationship Id="rId1" Type="http://schemas.openxmlformats.org/officeDocument/2006/relationships/vmlDrawing" Target="../drawings/vmlDrawing30.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7.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9.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0.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9" Type="http://schemas.openxmlformats.org/officeDocument/2006/relationships/tags" Target="../tags/tag79.xml"/><Relationship Id="rId21" Type="http://schemas.openxmlformats.org/officeDocument/2006/relationships/tags" Target="../tags/tag61.xml"/><Relationship Id="rId34" Type="http://schemas.openxmlformats.org/officeDocument/2006/relationships/tags" Target="../tags/tag74.xml"/><Relationship Id="rId42" Type="http://schemas.openxmlformats.org/officeDocument/2006/relationships/tags" Target="../tags/tag82.xml"/><Relationship Id="rId47" Type="http://schemas.openxmlformats.org/officeDocument/2006/relationships/tags" Target="../tags/tag87.xml"/><Relationship Id="rId50" Type="http://schemas.openxmlformats.org/officeDocument/2006/relationships/tags" Target="../tags/tag90.xml"/><Relationship Id="rId55" Type="http://schemas.openxmlformats.org/officeDocument/2006/relationships/tags" Target="../tags/tag95.xml"/><Relationship Id="rId63" Type="http://schemas.openxmlformats.org/officeDocument/2006/relationships/tags" Target="../tags/tag103.xml"/><Relationship Id="rId68" Type="http://schemas.openxmlformats.org/officeDocument/2006/relationships/tags" Target="../tags/tag108.xml"/><Relationship Id="rId76" Type="http://schemas.openxmlformats.org/officeDocument/2006/relationships/chart" Target="../charts/chart4.xml"/><Relationship Id="rId84" Type="http://schemas.openxmlformats.org/officeDocument/2006/relationships/chart" Target="../charts/chart12.xml"/><Relationship Id="rId7" Type="http://schemas.openxmlformats.org/officeDocument/2006/relationships/tags" Target="../tags/tag47.xml"/><Relationship Id="rId71" Type="http://schemas.openxmlformats.org/officeDocument/2006/relationships/oleObject" Target="../embeddings/oleObject12.bin"/><Relationship Id="rId2" Type="http://schemas.openxmlformats.org/officeDocument/2006/relationships/tags" Target="../tags/tag42.xml"/><Relationship Id="rId16" Type="http://schemas.openxmlformats.org/officeDocument/2006/relationships/tags" Target="../tags/tag56.xml"/><Relationship Id="rId29" Type="http://schemas.openxmlformats.org/officeDocument/2006/relationships/tags" Target="../tags/tag69.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72.xml"/><Relationship Id="rId37" Type="http://schemas.openxmlformats.org/officeDocument/2006/relationships/tags" Target="../tags/tag77.xml"/><Relationship Id="rId40" Type="http://schemas.openxmlformats.org/officeDocument/2006/relationships/tags" Target="../tags/tag80.xml"/><Relationship Id="rId45" Type="http://schemas.openxmlformats.org/officeDocument/2006/relationships/tags" Target="../tags/tag85.xml"/><Relationship Id="rId53" Type="http://schemas.openxmlformats.org/officeDocument/2006/relationships/tags" Target="../tags/tag93.xml"/><Relationship Id="rId58" Type="http://schemas.openxmlformats.org/officeDocument/2006/relationships/tags" Target="../tags/tag98.xml"/><Relationship Id="rId66" Type="http://schemas.openxmlformats.org/officeDocument/2006/relationships/tags" Target="../tags/tag106.xml"/><Relationship Id="rId74" Type="http://schemas.openxmlformats.org/officeDocument/2006/relationships/chart" Target="../charts/chart2.xml"/><Relationship Id="rId79" Type="http://schemas.openxmlformats.org/officeDocument/2006/relationships/chart" Target="../charts/chart7.xml"/><Relationship Id="rId5" Type="http://schemas.openxmlformats.org/officeDocument/2006/relationships/tags" Target="../tags/tag45.xml"/><Relationship Id="rId61" Type="http://schemas.openxmlformats.org/officeDocument/2006/relationships/tags" Target="../tags/tag101.xml"/><Relationship Id="rId82" Type="http://schemas.openxmlformats.org/officeDocument/2006/relationships/chart" Target="../charts/chart10.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tags" Target="../tags/tag71.xml"/><Relationship Id="rId44" Type="http://schemas.openxmlformats.org/officeDocument/2006/relationships/tags" Target="../tags/tag84.xml"/><Relationship Id="rId52" Type="http://schemas.openxmlformats.org/officeDocument/2006/relationships/tags" Target="../tags/tag92.xml"/><Relationship Id="rId60" Type="http://schemas.openxmlformats.org/officeDocument/2006/relationships/tags" Target="../tags/tag100.xml"/><Relationship Id="rId65" Type="http://schemas.openxmlformats.org/officeDocument/2006/relationships/tags" Target="../tags/tag105.xml"/><Relationship Id="rId73" Type="http://schemas.openxmlformats.org/officeDocument/2006/relationships/chart" Target="../charts/chart1.xml"/><Relationship Id="rId78" Type="http://schemas.openxmlformats.org/officeDocument/2006/relationships/chart" Target="../charts/chart6.xml"/><Relationship Id="rId81" Type="http://schemas.openxmlformats.org/officeDocument/2006/relationships/chart" Target="../charts/chart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 Id="rId35" Type="http://schemas.openxmlformats.org/officeDocument/2006/relationships/tags" Target="../tags/tag75.xml"/><Relationship Id="rId43" Type="http://schemas.openxmlformats.org/officeDocument/2006/relationships/tags" Target="../tags/tag83.xml"/><Relationship Id="rId48" Type="http://schemas.openxmlformats.org/officeDocument/2006/relationships/tags" Target="../tags/tag88.xml"/><Relationship Id="rId56" Type="http://schemas.openxmlformats.org/officeDocument/2006/relationships/tags" Target="../tags/tag96.xml"/><Relationship Id="rId64" Type="http://schemas.openxmlformats.org/officeDocument/2006/relationships/tags" Target="../tags/tag104.xml"/><Relationship Id="rId69" Type="http://schemas.openxmlformats.org/officeDocument/2006/relationships/tags" Target="../tags/tag109.xml"/><Relationship Id="rId77" Type="http://schemas.openxmlformats.org/officeDocument/2006/relationships/chart" Target="../charts/chart5.xml"/><Relationship Id="rId8" Type="http://schemas.openxmlformats.org/officeDocument/2006/relationships/tags" Target="../tags/tag48.xml"/><Relationship Id="rId51" Type="http://schemas.openxmlformats.org/officeDocument/2006/relationships/tags" Target="../tags/tag91.xml"/><Relationship Id="rId72" Type="http://schemas.openxmlformats.org/officeDocument/2006/relationships/image" Target="../media/image1.emf"/><Relationship Id="rId80" Type="http://schemas.openxmlformats.org/officeDocument/2006/relationships/chart" Target="../charts/chart8.xml"/><Relationship Id="rId3" Type="http://schemas.openxmlformats.org/officeDocument/2006/relationships/tags" Target="../tags/tag43.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tags" Target="../tags/tag73.xml"/><Relationship Id="rId38" Type="http://schemas.openxmlformats.org/officeDocument/2006/relationships/tags" Target="../tags/tag78.xml"/><Relationship Id="rId46" Type="http://schemas.openxmlformats.org/officeDocument/2006/relationships/tags" Target="../tags/tag86.xml"/><Relationship Id="rId59" Type="http://schemas.openxmlformats.org/officeDocument/2006/relationships/tags" Target="../tags/tag99.xml"/><Relationship Id="rId67" Type="http://schemas.openxmlformats.org/officeDocument/2006/relationships/tags" Target="../tags/tag107.xml"/><Relationship Id="rId20" Type="http://schemas.openxmlformats.org/officeDocument/2006/relationships/tags" Target="../tags/tag60.xml"/><Relationship Id="rId41" Type="http://schemas.openxmlformats.org/officeDocument/2006/relationships/tags" Target="../tags/tag81.xml"/><Relationship Id="rId54" Type="http://schemas.openxmlformats.org/officeDocument/2006/relationships/tags" Target="../tags/tag94.xml"/><Relationship Id="rId62" Type="http://schemas.openxmlformats.org/officeDocument/2006/relationships/tags" Target="../tags/tag102.xml"/><Relationship Id="rId70" Type="http://schemas.openxmlformats.org/officeDocument/2006/relationships/slideLayout" Target="../slideLayouts/slideLayout9.xml"/><Relationship Id="rId75" Type="http://schemas.openxmlformats.org/officeDocument/2006/relationships/chart" Target="../charts/chart3.xml"/><Relationship Id="rId83" Type="http://schemas.openxmlformats.org/officeDocument/2006/relationships/chart" Target="../charts/chart11.xml"/><Relationship Id="rId1" Type="http://schemas.openxmlformats.org/officeDocument/2006/relationships/vmlDrawing" Target="../drawings/vmlDrawing27.vml"/><Relationship Id="rId6" Type="http://schemas.openxmlformats.org/officeDocument/2006/relationships/tags" Target="../tags/tag46.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36" Type="http://schemas.openxmlformats.org/officeDocument/2006/relationships/tags" Target="../tags/tag76.xml"/><Relationship Id="rId49" Type="http://schemas.openxmlformats.org/officeDocument/2006/relationships/tags" Target="../tags/tag89.xml"/><Relationship Id="rId57" Type="http://schemas.openxmlformats.org/officeDocument/2006/relationships/tags" Target="../tags/tag97.xml"/></Relationships>
</file>

<file path=ppt/slides/_rels/slide9.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28.vml"/><Relationship Id="rId6" Type="http://schemas.openxmlformats.org/officeDocument/2006/relationships/oleObject" Target="../embeddings/oleObject13.bin"/><Relationship Id="rId5" Type="http://schemas.openxmlformats.org/officeDocument/2006/relationships/slideLayout" Target="../slideLayouts/slideLayout9.xml"/><Relationship Id="rId4"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23033" y="5243514"/>
            <a:ext cx="5301390" cy="908050"/>
          </a:xfrm>
        </p:spPr>
        <p:txBody>
          <a:bodyPr/>
          <a:lstStyle/>
          <a:p>
            <a:pPr rtl="0"/>
            <a:r>
              <a:rPr lang="kk" sz="1600" b="0" i="0" u="none" strike="noStrike" dirty="0" smtClean="0">
                <a:latin typeface="Arial"/>
                <a:cs typeface="Arial"/>
              </a:rPr>
              <a:t>«3-Энергоорталық», </a:t>
            </a:r>
            <a:r>
              <a:rPr lang="kk" sz="1600" b="0" i="0" u="none" strike="noStrike" dirty="0">
                <a:latin typeface="Arial"/>
                <a:cs typeface="Arial"/>
              </a:rPr>
              <a:t>21 шілде, 2026 Kazakhstan</a:t>
            </a:r>
          </a:p>
          <a:p>
            <a:endParaRPr lang="en-US" sz="1600" dirty="0"/>
          </a:p>
        </p:txBody>
      </p:sp>
      <p:sp>
        <p:nvSpPr>
          <p:cNvPr id="4" name="Text Placeholder 3"/>
          <p:cNvSpPr>
            <a:spLocks noGrp="1"/>
          </p:cNvSpPr>
          <p:nvPr>
            <p:ph type="body" sz="quarter" idx="12"/>
          </p:nvPr>
        </p:nvSpPr>
        <p:spPr>
          <a:xfrm>
            <a:off x="206829" y="1614489"/>
            <a:ext cx="4844596" cy="2805111"/>
          </a:xfrm>
        </p:spPr>
        <p:txBody>
          <a:bodyPr/>
          <a:lstStyle/>
          <a:p>
            <a:pPr defTabSz="914400"/>
            <a:r>
              <a:rPr lang="kk" sz="1600" dirty="0" smtClean="0">
                <a:solidFill>
                  <a:srgbClr val="26292D"/>
                </a:solidFill>
              </a:rPr>
              <a:t>«3-ЭНЕРГООРТАЛЫҚ» АҚ-НЫҢ </a:t>
            </a:r>
            <a:endParaRPr lang="kk" sz="1600" dirty="0">
              <a:solidFill>
                <a:srgbClr val="26292D"/>
              </a:solidFill>
            </a:endParaRPr>
          </a:p>
          <a:p>
            <a:pPr defTabSz="914400"/>
            <a:r>
              <a:rPr lang="kk" sz="1600" dirty="0">
                <a:solidFill>
                  <a:srgbClr val="26292D"/>
                </a:solidFill>
              </a:rPr>
              <a:t>ТҰТЫНУШЫЛАР МЕН ӨЗГЕ ДЕ МҮДДЕЛІ ТҰЛҒАЛАР АЛДЫНДАҒЫ </a:t>
            </a:r>
            <a:r>
              <a:rPr lang="kk" sz="1600" b="1" i="0" u="none" strike="noStrike" dirty="0">
                <a:solidFill>
                  <a:srgbClr val="26292D"/>
                </a:solidFill>
                <a:latin typeface="Arial"/>
                <a:cs typeface="Arial"/>
              </a:rPr>
              <a:t>2026 ЖЫЛДЫҢ ЖАРТЫЖЫЛДЫҒЫНЫҢ ҚОРЫТЫНДЫСЫ БОЙЫНША БЕКІТІЛГЕН ТАРИФТІК СМЕТАНЫҢ ЖӘНЕ ИНВЕСТИЦИЯЛЫҚ БАҒДАРЛАМАНЫҢ ОРЫНДАЛУЫ, РЕТТЕЛЕТІН ҚЫЗМЕТТЕРДІҢ САПАСЫ МЕН СЕНІМДІЛІГІ КӨРСЕТКІШТЕРІНІҢ САҚТАЛУЫ ЖӘНЕ ҚЫЗМЕТ ТИІМДІЛІГІНІҢ КӨРСЕТКІШТЕРІНЕ ҚОЛ ЖЕТКІЗУ ТУРАЛЫ ЕСЕБІ </a:t>
            </a:r>
            <a:endParaRPr lang="ru-RU" sz="1600" dirty="0">
              <a:solidFill>
                <a:schemeClr val="tx1">
                  <a:lumMod val="75000"/>
                </a:schemeClr>
              </a:solidFill>
              <a:latin typeface="Arial" panose="020B0604020202020204" pitchFamily="34" charset="0"/>
              <a:cs typeface="Arial" panose="020B0604020202020204" pitchFamily="34" charset="0"/>
            </a:endParaRPr>
          </a:p>
          <a:p>
            <a:pPr lvl="0" defTabSz="914400"/>
            <a:endParaRPr lang="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3086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Слайд think-cell" r:id="rId5" imgW="360" imgH="360" progId="TCLayout.ActiveDocument.1">
                  <p:embed/>
                </p:oleObj>
              </mc:Choice>
              <mc:Fallback>
                <p:oleObj name="Слайд think-cell" r:id="rId5" imgW="360" imgH="360" progId="TCLayout.ActiveDocument.1">
                  <p:embed/>
                  <p:pic>
                    <p:nvPicPr>
                      <p:cNvPr id="0" name="OLE substitute imag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3" name="Rectangle 152" hidden="1"/>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a:solidFill>
                <a:schemeClr val="accent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vert="horz"/>
          <a:lstStyle/>
          <a:p>
            <a:pPr rtl="0"/>
            <a:r>
              <a:rPr lang="kk" sz="1800" b="0" i="0" u="none" strike="noStrike">
                <a:latin typeface="Arial"/>
                <a:cs typeface="Arial"/>
              </a:rPr>
              <a:t>Көрсетілетін реттелетін қызметтердің сапасы туралы ақпарат</a:t>
            </a:r>
            <a:endParaRPr lang="en-US"/>
          </a:p>
        </p:txBody>
      </p:sp>
      <p:sp>
        <p:nvSpPr>
          <p:cNvPr id="5" name="Rectangle 4"/>
          <p:cNvSpPr/>
          <p:nvPr/>
        </p:nvSpPr>
        <p:spPr>
          <a:xfrm>
            <a:off x="314324"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14" name="Google Shape;478;p43"/>
          <p:cNvSpPr/>
          <p:nvPr/>
        </p:nvSpPr>
        <p:spPr>
          <a:xfrm>
            <a:off x="1903164" y="155098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01</a:t>
            </a:r>
            <a:endParaRPr sz="3600">
              <a:solidFill>
                <a:schemeClr val="tx2"/>
              </a:solidFill>
              <a:sym typeface="Montserrat"/>
            </a:endParaRPr>
          </a:p>
        </p:txBody>
      </p:sp>
      <p:sp>
        <p:nvSpPr>
          <p:cNvPr id="22" name="Google Shape;506;p43"/>
          <p:cNvSpPr txBox="1"/>
          <p:nvPr/>
        </p:nvSpPr>
        <p:spPr>
          <a:xfrm>
            <a:off x="395919" y="2111156"/>
            <a:ext cx="1838050" cy="1097280"/>
          </a:xfrm>
          <a:prstGeom prst="rect">
            <a:avLst/>
          </a:prstGeom>
          <a:solidFill>
            <a:schemeClr val="bg1"/>
          </a:solidFill>
        </p:spPr>
        <p:txBody>
          <a:bodyPr wrap="square"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МЕМСТ және СанЕжН-лар: салқындатқыштың параметрлерін, температура режимдерін реттейді.</a:t>
            </a:r>
            <a:endParaRPr lang="en-US">
              <a:solidFill>
                <a:schemeClr val="tx1"/>
              </a:solidFill>
              <a:sym typeface="Open Sans"/>
            </a:endParaRPr>
          </a:p>
        </p:txBody>
      </p:sp>
      <p:sp>
        <p:nvSpPr>
          <p:cNvPr id="82" name="Google Shape;506;p43"/>
          <p:cNvSpPr txBox="1"/>
          <p:nvPr/>
        </p:nvSpPr>
        <p:spPr>
          <a:xfrm>
            <a:off x="2381608" y="2123043"/>
            <a:ext cx="1573289" cy="1097280"/>
          </a:xfrm>
          <a:prstGeom prst="rect">
            <a:avLst/>
          </a:prstGeom>
          <a:solidFill>
            <a:schemeClr val="bg1"/>
          </a:solidFill>
        </p:spPr>
        <p:txBody>
          <a:bodyPr wrap="square"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Техникалық пайдалану ережелері: инженерлік жүйелер мен жабдықтар үшін.</a:t>
            </a:r>
            <a:endParaRPr lang="en-US">
              <a:solidFill>
                <a:schemeClr val="tx1"/>
              </a:solidFill>
              <a:sym typeface="Open Sans"/>
            </a:endParaRPr>
          </a:p>
        </p:txBody>
      </p:sp>
      <p:sp>
        <p:nvSpPr>
          <p:cNvPr id="98" name="Rectangle 97"/>
          <p:cNvSpPr/>
          <p:nvPr/>
        </p:nvSpPr>
        <p:spPr>
          <a:xfrm>
            <a:off x="314324"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99" name="Google Shape;478;p43"/>
          <p:cNvSpPr/>
          <p:nvPr/>
        </p:nvSpPr>
        <p:spPr>
          <a:xfrm>
            <a:off x="1903164" y="335664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06</a:t>
            </a:r>
            <a:endParaRPr sz="3600">
              <a:solidFill>
                <a:schemeClr val="tx2"/>
              </a:solidFill>
              <a:sym typeface="Montserrat"/>
            </a:endParaRPr>
          </a:p>
        </p:txBody>
      </p:sp>
      <p:sp>
        <p:nvSpPr>
          <p:cNvPr id="101" name="Google Shape;506;p43"/>
          <p:cNvSpPr txBox="1"/>
          <p:nvPr/>
        </p:nvSpPr>
        <p:spPr>
          <a:xfrm>
            <a:off x="433033" y="3919016"/>
            <a:ext cx="1688741" cy="91440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Энергияны үнемдейтін жабдықтар мен технологияларды пайдалану. </a:t>
            </a:r>
            <a:endParaRPr lang="en-US">
              <a:solidFill>
                <a:schemeClr val="tx1"/>
              </a:solidFill>
              <a:sym typeface="Open Sans"/>
            </a:endParaRPr>
          </a:p>
        </p:txBody>
      </p:sp>
      <p:sp>
        <p:nvSpPr>
          <p:cNvPr id="102" name="Google Shape;506;p43"/>
          <p:cNvSpPr txBox="1"/>
          <p:nvPr/>
        </p:nvSpPr>
        <p:spPr>
          <a:xfrm>
            <a:off x="2269413" y="3919016"/>
            <a:ext cx="1688741" cy="54864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Жеткізудің барлық кезеңдерінде жылу шығынын бақылау. </a:t>
            </a:r>
            <a:endParaRPr lang="en-US">
              <a:solidFill>
                <a:schemeClr val="tx1"/>
              </a:solidFill>
              <a:sym typeface="Open Sans"/>
            </a:endParaRPr>
          </a:p>
        </p:txBody>
      </p:sp>
      <p:sp>
        <p:nvSpPr>
          <p:cNvPr id="107" name="Rectangle 106"/>
          <p:cNvSpPr/>
          <p:nvPr/>
        </p:nvSpPr>
        <p:spPr>
          <a:xfrm>
            <a:off x="4217988"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108" name="Google Shape;478;p43"/>
          <p:cNvSpPr/>
          <p:nvPr/>
        </p:nvSpPr>
        <p:spPr>
          <a:xfrm>
            <a:off x="5806828" y="155098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02</a:t>
            </a:r>
            <a:endParaRPr sz="3600">
              <a:solidFill>
                <a:schemeClr val="tx2"/>
              </a:solidFill>
              <a:sym typeface="Montserrat"/>
            </a:endParaRPr>
          </a:p>
        </p:txBody>
      </p:sp>
      <p:sp>
        <p:nvSpPr>
          <p:cNvPr id="110" name="Google Shape;506;p43"/>
          <p:cNvSpPr txBox="1"/>
          <p:nvPr/>
        </p:nvSpPr>
        <p:spPr>
          <a:xfrm>
            <a:off x="4333440" y="2090426"/>
            <a:ext cx="1688741" cy="91440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Суды зертханалық талдау: нормаларға сәйкестігін тексеру үшін үнемі жүргізіледі. </a:t>
            </a:r>
            <a:endParaRPr lang="en-US">
              <a:solidFill>
                <a:schemeClr val="tx1"/>
              </a:solidFill>
              <a:sym typeface="Open Sans"/>
            </a:endParaRPr>
          </a:p>
        </p:txBody>
      </p:sp>
      <p:sp>
        <p:nvSpPr>
          <p:cNvPr id="111" name="Google Shape;506;p43"/>
          <p:cNvSpPr txBox="1"/>
          <p:nvPr/>
        </p:nvSpPr>
        <p:spPr>
          <a:xfrm>
            <a:off x="6169820" y="2090426"/>
            <a:ext cx="1688741" cy="109728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Жылу желілеріндегі және жылу көздерінен шығатын температура мен қысымды бақылау.</a:t>
            </a:r>
            <a:endParaRPr lang="en-US">
              <a:solidFill>
                <a:schemeClr val="tx1"/>
              </a:solidFill>
              <a:sym typeface="Open Sans"/>
            </a:endParaRPr>
          </a:p>
        </p:txBody>
      </p:sp>
      <p:sp>
        <p:nvSpPr>
          <p:cNvPr id="115" name="Rectangle 114"/>
          <p:cNvSpPr/>
          <p:nvPr/>
        </p:nvSpPr>
        <p:spPr>
          <a:xfrm>
            <a:off x="4217988"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116" name="Google Shape;478;p43"/>
          <p:cNvSpPr/>
          <p:nvPr/>
        </p:nvSpPr>
        <p:spPr>
          <a:xfrm>
            <a:off x="5806828" y="335664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05</a:t>
            </a:r>
            <a:endParaRPr sz="3600">
              <a:solidFill>
                <a:schemeClr val="tx2"/>
              </a:solidFill>
              <a:sym typeface="Montserrat"/>
            </a:endParaRPr>
          </a:p>
        </p:txBody>
      </p:sp>
      <p:sp>
        <p:nvSpPr>
          <p:cNvPr id="118" name="Google Shape;506;p43"/>
          <p:cNvSpPr txBox="1"/>
          <p:nvPr/>
        </p:nvSpPr>
        <p:spPr>
          <a:xfrm>
            <a:off x="4333440" y="3936287"/>
            <a:ext cx="1688741" cy="54864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Шағымдар мен өтініштерге жедел ден қою. </a:t>
            </a:r>
            <a:endParaRPr lang="en-US">
              <a:solidFill>
                <a:schemeClr val="tx1"/>
              </a:solidFill>
              <a:sym typeface="Open Sans"/>
            </a:endParaRPr>
          </a:p>
        </p:txBody>
      </p:sp>
      <p:sp>
        <p:nvSpPr>
          <p:cNvPr id="119" name="Google Shape;506;p43"/>
          <p:cNvSpPr txBox="1"/>
          <p:nvPr/>
        </p:nvSpPr>
        <p:spPr>
          <a:xfrm>
            <a:off x="6169820" y="3936287"/>
            <a:ext cx="1688741" cy="91440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Түсіндіру жұмыстарын жүргізу және қызметтер туралы ашық ақпарат беру.</a:t>
            </a:r>
          </a:p>
        </p:txBody>
      </p:sp>
      <p:sp>
        <p:nvSpPr>
          <p:cNvPr id="123" name="Rectangle 122"/>
          <p:cNvSpPr/>
          <p:nvPr/>
        </p:nvSpPr>
        <p:spPr>
          <a:xfrm>
            <a:off x="8123238" y="1783099"/>
            <a:ext cx="3756025" cy="152525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124" name="Google Shape;478;p43"/>
          <p:cNvSpPr/>
          <p:nvPr/>
        </p:nvSpPr>
        <p:spPr>
          <a:xfrm>
            <a:off x="9712078" y="155098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03</a:t>
            </a:r>
            <a:endParaRPr sz="3600">
              <a:solidFill>
                <a:schemeClr val="tx2"/>
              </a:solidFill>
              <a:sym typeface="Montserrat"/>
            </a:endParaRPr>
          </a:p>
        </p:txBody>
      </p:sp>
      <p:sp>
        <p:nvSpPr>
          <p:cNvPr id="126" name="Google Shape;506;p43"/>
          <p:cNvSpPr txBox="1"/>
          <p:nvPr/>
        </p:nvSpPr>
        <p:spPr>
          <a:xfrm>
            <a:off x="8235433" y="2111156"/>
            <a:ext cx="1836380" cy="1463040"/>
          </a:xfrm>
          <a:prstGeom prst="rect">
            <a:avLst/>
          </a:prstGeom>
          <a:solidFill>
            <a:schemeClr val="bg1"/>
          </a:solidFill>
        </p:spPr>
        <p:txBody>
          <a:bodyPr wrap="square"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Желілерге тұрақты техникалық қызмет көрсету және жөндеу. Жабдықты жаңарту, тозған құбырлар мен жылу алмастырғыштарды ауыстыру. </a:t>
            </a:r>
            <a:endParaRPr lang="en-US">
              <a:solidFill>
                <a:schemeClr val="tx1"/>
              </a:solidFill>
              <a:sym typeface="Open Sans"/>
            </a:endParaRPr>
          </a:p>
        </p:txBody>
      </p:sp>
      <p:sp>
        <p:nvSpPr>
          <p:cNvPr id="127" name="Google Shape;506;p43"/>
          <p:cNvSpPr txBox="1"/>
          <p:nvPr/>
        </p:nvSpPr>
        <p:spPr>
          <a:xfrm>
            <a:off x="10071813" y="2156661"/>
            <a:ext cx="1688741" cy="548640"/>
          </a:xfrm>
          <a:prstGeom prst="rect">
            <a:avLst/>
          </a:prstGeom>
          <a:solidFill>
            <a:schemeClr val="bg1"/>
          </a:solidFill>
        </p:spPr>
        <p:txBody>
          <a:bodyPr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Басқару жүйелерін автоматтандыру және диспетчерлеу. </a:t>
            </a:r>
          </a:p>
        </p:txBody>
      </p:sp>
      <p:sp>
        <p:nvSpPr>
          <p:cNvPr id="131" name="Rectangle 130"/>
          <p:cNvSpPr/>
          <p:nvPr/>
        </p:nvSpPr>
        <p:spPr>
          <a:xfrm>
            <a:off x="8123238" y="3588759"/>
            <a:ext cx="3756025" cy="1684281"/>
          </a:xfrm>
          <a:prstGeom prst="rect">
            <a:avLst/>
          </a:prstGeom>
          <a:noFill/>
          <a:ln w="9525">
            <a:solidFill>
              <a:schemeClr val="accent4"/>
            </a:solidFill>
          </a:ln>
        </p:spPr>
        <p:txBody>
          <a:bodyPr vert="horz" wrap="square" lIns="91440" tIns="45720" rIns="91440" bIns="45720" numCol="1" anchor="t" anchorCtr="0" compatLnSpc="1">
            <a:prstTxWarp prst="textNoShape">
              <a:avLst/>
            </a:prstTxWarp>
          </a:bodyPr>
          <a:lstStyle/>
          <a:p>
            <a:endParaRPr lang="en-US" sz="1000">
              <a:solidFill>
                <a:srgbClr val="000000"/>
              </a:solidFill>
              <a:latin typeface="Arial"/>
              <a:ea typeface="Arial"/>
              <a:cs typeface="Arial"/>
            </a:endParaRPr>
          </a:p>
        </p:txBody>
      </p:sp>
      <p:sp>
        <p:nvSpPr>
          <p:cNvPr id="132" name="Google Shape;478;p43"/>
          <p:cNvSpPr/>
          <p:nvPr/>
        </p:nvSpPr>
        <p:spPr>
          <a:xfrm>
            <a:off x="9712078" y="3356648"/>
            <a:ext cx="578344" cy="998668"/>
          </a:xfrm>
          <a:prstGeom prst="rect">
            <a:avLst/>
          </a:prstGeom>
          <a:solidFill>
            <a:schemeClr val="bg1"/>
          </a:solidFill>
        </p:spPr>
        <p:txBody>
          <a:bodyPr wrap="square" lIns="0" tIns="0" rIns="0" bIns="0">
            <a:spAutoFit/>
          </a:bodyPr>
          <a:lstStyle/>
          <a:p>
            <a:pPr algn="ctr" defTabSz="583170" rtl="0">
              <a:lnSpc>
                <a:spcPct val="90000"/>
              </a:lnSpc>
              <a:spcBef>
                <a:spcPts val="638"/>
              </a:spcBef>
              <a:buFont typeface="Arial" panose="020B0604020202020204" pitchFamily="34" charset="0"/>
              <a:buNone/>
            </a:pPr>
            <a:r>
              <a:rPr lang="kk" sz="3600" b="0" i="0" u="none" strike="noStrike">
                <a:solidFill>
                  <a:srgbClr val="5A6469"/>
                </a:solidFill>
                <a:latin typeface="Arial"/>
                <a:sym typeface="Montserrat"/>
              </a:rPr>
              <a:t>04</a:t>
            </a:r>
            <a:endParaRPr sz="3600">
              <a:solidFill>
                <a:schemeClr val="tx2"/>
              </a:solidFill>
              <a:sym typeface="Montserrat"/>
            </a:endParaRPr>
          </a:p>
        </p:txBody>
      </p:sp>
      <p:sp>
        <p:nvSpPr>
          <p:cNvPr id="134" name="Google Shape;506;p43"/>
          <p:cNvSpPr txBox="1"/>
          <p:nvPr/>
        </p:nvSpPr>
        <p:spPr>
          <a:xfrm>
            <a:off x="8235433" y="3888599"/>
            <a:ext cx="1629499" cy="1463040"/>
          </a:xfrm>
          <a:prstGeom prst="rect">
            <a:avLst/>
          </a:prstGeom>
          <a:solidFill>
            <a:schemeClr val="bg1"/>
          </a:solidFill>
        </p:spPr>
        <p:txBody>
          <a:bodyPr wrap="square"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Жылумен жабдықтау нысандарында жұмыс істейтін мамандарды даярлау және сертификаттау. Аттестаттау</a:t>
            </a:r>
            <a:endParaRPr lang="en-US">
              <a:solidFill>
                <a:schemeClr val="tx1"/>
              </a:solidFill>
              <a:sym typeface="Open Sans"/>
            </a:endParaRPr>
          </a:p>
        </p:txBody>
      </p:sp>
      <p:sp>
        <p:nvSpPr>
          <p:cNvPr id="135" name="Google Shape;506;p43"/>
          <p:cNvSpPr txBox="1"/>
          <p:nvPr/>
        </p:nvSpPr>
        <p:spPr>
          <a:xfrm>
            <a:off x="10071813" y="3888599"/>
            <a:ext cx="1688741" cy="1097280"/>
          </a:xfrm>
          <a:prstGeom prst="rect">
            <a:avLst/>
          </a:prstGeom>
          <a:solidFill>
            <a:schemeClr val="bg1"/>
          </a:solidFill>
        </p:spPr>
        <p:txBody>
          <a:bodyPr wrap="square" lIns="0" tIns="0" rIns="0" bIns="0">
            <a:spAutoFit/>
          </a:bodyPr>
          <a:lstStyle>
            <a:defPPr>
              <a:defRPr lang="en-US"/>
            </a:defPPr>
            <a:lvl1pPr indent="0" defTabSz="583170">
              <a:lnSpc>
                <a:spcPct val="100000"/>
              </a:lnSpc>
              <a:spcBef>
                <a:spcPct val="0"/>
              </a:spcBef>
              <a:spcAft>
                <a:spcPts val="300"/>
              </a:spcAft>
              <a:buFont typeface="Arial" panose="020B0604020202020204" pitchFamily="34" charset="0"/>
              <a:buNone/>
              <a:defRPr sz="1200" b="0">
                <a:solidFill>
                  <a:schemeClr val="accent3"/>
                </a:solidFill>
              </a:defRPr>
            </a:lvl1pPr>
            <a:lvl2pPr marL="437378" indent="-145792" defTabSz="583170">
              <a:lnSpc>
                <a:spcPct val="90000"/>
              </a:lnSpc>
              <a:spcBef>
                <a:spcPts val="319"/>
              </a:spcBef>
              <a:buFont typeface="Arial" panose="020B0604020202020204" pitchFamily="34" charset="0"/>
              <a:buChar char="•"/>
              <a:defRPr sz="1531"/>
            </a:lvl2pPr>
            <a:lvl3pPr marL="728963" indent="-145792" defTabSz="583170">
              <a:lnSpc>
                <a:spcPct val="90000"/>
              </a:lnSpc>
              <a:spcBef>
                <a:spcPts val="319"/>
              </a:spcBef>
              <a:buFont typeface="Arial" panose="020B0604020202020204" pitchFamily="34" charset="0"/>
              <a:buChar char="•"/>
              <a:defRPr sz="1275"/>
            </a:lvl3pPr>
            <a:lvl4pPr marL="1020548" indent="-145792" defTabSz="583170">
              <a:lnSpc>
                <a:spcPct val="90000"/>
              </a:lnSpc>
              <a:spcBef>
                <a:spcPts val="319"/>
              </a:spcBef>
              <a:buFont typeface="Arial" panose="020B0604020202020204" pitchFamily="34" charset="0"/>
              <a:buChar char="•"/>
              <a:defRPr sz="1148"/>
            </a:lvl4pPr>
            <a:lvl5pPr marL="1312133" indent="-145792" defTabSz="583170">
              <a:lnSpc>
                <a:spcPct val="90000"/>
              </a:lnSpc>
              <a:spcBef>
                <a:spcPts val="319"/>
              </a:spcBef>
              <a:buFont typeface="Arial" panose="020B0604020202020204" pitchFamily="34" charset="0"/>
              <a:buChar char="•"/>
              <a:defRPr sz="1148"/>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200" b="0" i="0" u="none" strike="noStrike">
                <a:solidFill>
                  <a:srgbClr val="32373C"/>
                </a:solidFill>
                <a:latin typeface="Arial"/>
                <a:sym typeface="Open Sans"/>
              </a:rPr>
              <a:t>Мерзімді біліктілікті арттыру ИТЖ, шеберлер мен операторлар үшін міндетті болып табылады.</a:t>
            </a:r>
            <a:endParaRPr lang="en-US">
              <a:solidFill>
                <a:schemeClr val="tx1"/>
              </a:solidFill>
              <a:sym typeface="Open Sans"/>
            </a:endParaRPr>
          </a:p>
        </p:txBody>
      </p:sp>
      <p:cxnSp>
        <p:nvCxnSpPr>
          <p:cNvPr id="140" name="Straight Connector 139"/>
          <p:cNvCxnSpPr>
            <a:stCxn id="5" idx="3"/>
            <a:endCxn id="107" idx="1"/>
          </p:cNvCxnSpPr>
          <p:nvPr/>
        </p:nvCxnSpPr>
        <p:spPr>
          <a:xfrm>
            <a:off x="4070349" y="2545725"/>
            <a:ext cx="147639" cy="0"/>
          </a:xfrm>
          <a:prstGeom prst="line">
            <a:avLst/>
          </a:prstGeom>
          <a:noFill/>
          <a:ln w="9525">
            <a:solidFill>
              <a:schemeClr val="accent4"/>
            </a:solidFill>
          </a:ln>
        </p:spPr>
      </p:cxnSp>
      <p:cxnSp>
        <p:nvCxnSpPr>
          <p:cNvPr id="142" name="Straight Connector 141"/>
          <p:cNvCxnSpPr>
            <a:stCxn id="107" idx="3"/>
            <a:endCxn id="123" idx="1"/>
          </p:cNvCxnSpPr>
          <p:nvPr/>
        </p:nvCxnSpPr>
        <p:spPr>
          <a:xfrm>
            <a:off x="7974013" y="2545725"/>
            <a:ext cx="149225" cy="0"/>
          </a:xfrm>
          <a:prstGeom prst="line">
            <a:avLst/>
          </a:prstGeom>
          <a:noFill/>
          <a:ln w="9525">
            <a:solidFill>
              <a:schemeClr val="accent4"/>
            </a:solidFill>
          </a:ln>
        </p:spPr>
      </p:cxnSp>
      <p:cxnSp>
        <p:nvCxnSpPr>
          <p:cNvPr id="144" name="Straight Connector 143"/>
          <p:cNvCxnSpPr>
            <a:stCxn id="131" idx="1"/>
            <a:endCxn id="115" idx="3"/>
          </p:cNvCxnSpPr>
          <p:nvPr/>
        </p:nvCxnSpPr>
        <p:spPr>
          <a:xfrm flipH="1">
            <a:off x="7974013" y="4351385"/>
            <a:ext cx="149225" cy="0"/>
          </a:xfrm>
          <a:prstGeom prst="line">
            <a:avLst/>
          </a:prstGeom>
          <a:noFill/>
          <a:ln w="9525">
            <a:solidFill>
              <a:schemeClr val="accent4"/>
            </a:solidFill>
          </a:ln>
        </p:spPr>
      </p:cxnSp>
      <p:cxnSp>
        <p:nvCxnSpPr>
          <p:cNvPr id="146" name="Straight Connector 145"/>
          <p:cNvCxnSpPr>
            <a:stCxn id="115" idx="1"/>
            <a:endCxn id="98" idx="3"/>
          </p:cNvCxnSpPr>
          <p:nvPr/>
        </p:nvCxnSpPr>
        <p:spPr>
          <a:xfrm flipH="1">
            <a:off x="4070349" y="4351385"/>
            <a:ext cx="147639" cy="0"/>
          </a:xfrm>
          <a:prstGeom prst="line">
            <a:avLst/>
          </a:prstGeom>
          <a:noFill/>
          <a:ln w="9525">
            <a:solidFill>
              <a:schemeClr val="accent4"/>
            </a:solidFill>
          </a:ln>
        </p:spPr>
      </p:cxnSp>
      <p:cxnSp>
        <p:nvCxnSpPr>
          <p:cNvPr id="148" name="Straight Connector 147"/>
          <p:cNvCxnSpPr/>
          <p:nvPr/>
        </p:nvCxnSpPr>
        <p:spPr>
          <a:xfrm flipH="1">
            <a:off x="11554182" y="3308350"/>
            <a:ext cx="0" cy="280409"/>
          </a:xfrm>
          <a:prstGeom prst="line">
            <a:avLst/>
          </a:prstGeom>
          <a:noFill/>
          <a:ln w="9525">
            <a:solidFill>
              <a:schemeClr val="accent4"/>
            </a:solidFill>
          </a:ln>
        </p:spPr>
      </p:cxnSp>
      <p:sp>
        <p:nvSpPr>
          <p:cNvPr id="48" name="Rectangle 47"/>
          <p:cNvSpPr/>
          <p:nvPr/>
        </p:nvSpPr>
        <p:spPr>
          <a:xfrm>
            <a:off x="0" y="5558844"/>
            <a:ext cx="12192000" cy="691817"/>
          </a:xfrm>
          <a:prstGeom prst="rect">
            <a:avLst/>
          </a:prstGeom>
          <a:gradFill flip="none" rotWithShape="1">
            <a:gsLst>
              <a:gs pos="15000">
                <a:schemeClr val="accent1"/>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800" b="0" i="0" u="none" strike="noStrike">
                <a:solidFill>
                  <a:srgbClr val="FFFFFF"/>
                </a:solidFill>
                <a:latin typeface="Arial"/>
              </a:rPr>
              <a:t>Реттелетін қызметтер мемлекеттік органдар өз құзыреті шегінде белгілеген сапаға қойылатын талаптарды ескере отырып көрсетіледі</a:t>
            </a:r>
          </a:p>
        </p:txBody>
      </p:sp>
      <p:sp>
        <p:nvSpPr>
          <p:cNvPr id="50" name="Freeform 223"/>
          <p:cNvSpPr>
            <a:spLocks noEditPoints="1"/>
          </p:cNvSpPr>
          <p:nvPr/>
        </p:nvSpPr>
        <p:spPr bwMode="auto">
          <a:xfrm>
            <a:off x="3540549"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23"/>
          <p:cNvSpPr>
            <a:spLocks noEditPoints="1"/>
          </p:cNvSpPr>
          <p:nvPr/>
        </p:nvSpPr>
        <p:spPr bwMode="auto">
          <a:xfrm>
            <a:off x="7444213"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23"/>
          <p:cNvSpPr>
            <a:spLocks noEditPoints="1"/>
          </p:cNvSpPr>
          <p:nvPr/>
        </p:nvSpPr>
        <p:spPr bwMode="auto">
          <a:xfrm>
            <a:off x="11349463" y="288243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3"/>
          <p:cNvSpPr>
            <a:spLocks noEditPoints="1"/>
          </p:cNvSpPr>
          <p:nvPr/>
        </p:nvSpPr>
        <p:spPr bwMode="auto">
          <a:xfrm>
            <a:off x="3540549" y="468809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3"/>
          <p:cNvSpPr>
            <a:spLocks noEditPoints="1"/>
          </p:cNvSpPr>
          <p:nvPr/>
        </p:nvSpPr>
        <p:spPr bwMode="auto">
          <a:xfrm>
            <a:off x="7444213" y="468809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3"/>
          <p:cNvSpPr>
            <a:spLocks noEditPoints="1"/>
          </p:cNvSpPr>
          <p:nvPr/>
        </p:nvSpPr>
        <p:spPr bwMode="auto">
          <a:xfrm>
            <a:off x="11349463" y="4860817"/>
            <a:ext cx="414348" cy="352012"/>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TextBox 60"/>
          <p:cNvSpPr txBox="1"/>
          <p:nvPr/>
        </p:nvSpPr>
        <p:spPr>
          <a:xfrm>
            <a:off x="370358" y="1149983"/>
            <a:ext cx="7767587" cy="243840"/>
          </a:xfrm>
          <a:prstGeom prst="rect">
            <a:avLst/>
          </a:prstGeom>
        </p:spPr>
        <p:txBody>
          <a:bodyPr wrap="square" lIns="0" tIns="0" rIns="0" bIns="0" rtlCol="0">
            <a:spAutoFit/>
          </a:bodyPr>
          <a:lstStyle/>
          <a:p>
            <a:pPr rtl="0"/>
            <a:r>
              <a:rPr lang="kk" sz="1600" b="0" i="0" u="none" strike="noStrike">
                <a:latin typeface="Arial"/>
              </a:rPr>
              <a:t>Көрсетілетін қызметтердің сапасы қамтамасыз етіледі:</a:t>
            </a:r>
          </a:p>
        </p:txBody>
      </p:sp>
      <p:sp>
        <p:nvSpPr>
          <p:cNvPr id="4" name="TextBox 3"/>
          <p:cNvSpPr txBox="1"/>
          <p:nvPr/>
        </p:nvSpPr>
        <p:spPr>
          <a:xfrm>
            <a:off x="686119" y="1905760"/>
            <a:ext cx="3416417" cy="182880"/>
          </a:xfrm>
          <a:prstGeom prst="rect">
            <a:avLst/>
          </a:prstGeom>
        </p:spPr>
        <p:txBody>
          <a:bodyPr wrap="square" lIns="0" tIns="0" rIns="0" bIns="0" rtlCol="0">
            <a:spAutoFit/>
          </a:bodyPr>
          <a:lstStyle/>
          <a:p>
            <a:pPr rtl="0"/>
            <a:r>
              <a:rPr lang="kk" sz="1200" b="0" i="0" u="none" strike="noStrike">
                <a:solidFill>
                  <a:srgbClr val="EF7F1A"/>
                </a:solidFill>
                <a:latin typeface="Arial"/>
                <a:sym typeface="Open Sans"/>
              </a:rPr>
              <a:t>Нормативтік талаптарды сақтау</a:t>
            </a:r>
            <a:endParaRPr lang="ru-RU" sz="1200">
              <a:solidFill>
                <a:schemeClr val="accent1"/>
              </a:solidFill>
            </a:endParaRPr>
          </a:p>
        </p:txBody>
      </p:sp>
      <p:sp>
        <p:nvSpPr>
          <p:cNvPr id="62" name="TextBox 61"/>
          <p:cNvSpPr txBox="1"/>
          <p:nvPr/>
        </p:nvSpPr>
        <p:spPr>
          <a:xfrm>
            <a:off x="4518502" y="1905760"/>
            <a:ext cx="3416417" cy="182880"/>
          </a:xfrm>
          <a:prstGeom prst="rect">
            <a:avLst/>
          </a:prstGeom>
        </p:spPr>
        <p:txBody>
          <a:bodyPr wrap="square" lIns="0" tIns="0" rIns="0" bIns="0" rtlCol="0">
            <a:spAutoFit/>
          </a:bodyPr>
          <a:lstStyle/>
          <a:p>
            <a:pPr algn="ctr" rtl="0"/>
            <a:r>
              <a:rPr lang="kk" sz="1200" b="0" i="0" u="none" strike="noStrike">
                <a:solidFill>
                  <a:srgbClr val="EF7F1A"/>
                </a:solidFill>
                <a:latin typeface="Arial"/>
                <a:sym typeface="Open Sans"/>
              </a:rPr>
              <a:t>Сапаны бақылау</a:t>
            </a:r>
            <a:endParaRPr lang="ru-RU" sz="1200">
              <a:solidFill>
                <a:schemeClr val="accent1"/>
              </a:solidFill>
            </a:endParaRPr>
          </a:p>
        </p:txBody>
      </p:sp>
      <p:sp>
        <p:nvSpPr>
          <p:cNvPr id="63" name="TextBox 62"/>
          <p:cNvSpPr txBox="1"/>
          <p:nvPr/>
        </p:nvSpPr>
        <p:spPr>
          <a:xfrm>
            <a:off x="8292249" y="1905760"/>
            <a:ext cx="3416417" cy="365760"/>
          </a:xfrm>
          <a:prstGeom prst="rect">
            <a:avLst/>
          </a:prstGeom>
        </p:spPr>
        <p:txBody>
          <a:bodyPr wrap="square" lIns="0" tIns="0" rIns="0" bIns="0" rtlCol="0">
            <a:spAutoFit/>
          </a:bodyPr>
          <a:lstStyle/>
          <a:p>
            <a:pPr algn="ctr" rtl="0"/>
            <a:r>
              <a:rPr lang="kk" sz="1200" b="0" i="0" u="none" strike="noStrike">
                <a:solidFill>
                  <a:srgbClr val="EF7F1A"/>
                </a:solidFill>
                <a:latin typeface="Arial"/>
                <a:sym typeface="Open Sans"/>
              </a:rPr>
              <a:t>Инфрақұрылымның сенімділігі мен жағдайы</a:t>
            </a:r>
            <a:endParaRPr lang="ru-RU" sz="1200">
              <a:solidFill>
                <a:schemeClr val="accent1"/>
              </a:solidFill>
            </a:endParaRPr>
          </a:p>
        </p:txBody>
      </p:sp>
      <p:sp>
        <p:nvSpPr>
          <p:cNvPr id="64" name="TextBox 63"/>
          <p:cNvSpPr txBox="1"/>
          <p:nvPr/>
        </p:nvSpPr>
        <p:spPr>
          <a:xfrm>
            <a:off x="8344137" y="3703933"/>
            <a:ext cx="3416417" cy="182880"/>
          </a:xfrm>
          <a:prstGeom prst="rect">
            <a:avLst/>
          </a:prstGeom>
        </p:spPr>
        <p:txBody>
          <a:bodyPr wrap="square" lIns="0" tIns="0" rIns="0" bIns="0" rtlCol="0">
            <a:spAutoFit/>
          </a:bodyPr>
          <a:lstStyle/>
          <a:p>
            <a:pPr algn="ctr" rtl="0"/>
            <a:r>
              <a:rPr lang="kk" sz="1200" b="0" i="0" u="none" strike="noStrike">
                <a:solidFill>
                  <a:srgbClr val="EF7F1A"/>
                </a:solidFill>
                <a:latin typeface="Arial"/>
                <a:sym typeface="Open Sans"/>
              </a:rPr>
              <a:t>Персоналдың біліктілігі </a:t>
            </a:r>
            <a:endParaRPr lang="ru-RU" sz="1200">
              <a:solidFill>
                <a:schemeClr val="accent1"/>
              </a:solidFill>
            </a:endParaRPr>
          </a:p>
        </p:txBody>
      </p:sp>
      <p:sp>
        <p:nvSpPr>
          <p:cNvPr id="65" name="TextBox 64"/>
          <p:cNvSpPr txBox="1"/>
          <p:nvPr/>
        </p:nvSpPr>
        <p:spPr>
          <a:xfrm>
            <a:off x="4461611" y="3707531"/>
            <a:ext cx="3416417" cy="182880"/>
          </a:xfrm>
          <a:prstGeom prst="rect">
            <a:avLst/>
          </a:prstGeom>
        </p:spPr>
        <p:txBody>
          <a:bodyPr wrap="square" lIns="0" tIns="0" rIns="0" bIns="0" rtlCol="0">
            <a:spAutoFit/>
          </a:bodyPr>
          <a:lstStyle/>
          <a:p>
            <a:pPr algn="ctr" rtl="0"/>
            <a:r>
              <a:rPr lang="kk" sz="1200" b="0" i="0" u="none" strike="noStrike">
                <a:solidFill>
                  <a:srgbClr val="EF7F1A"/>
                </a:solidFill>
                <a:latin typeface="Arial"/>
                <a:sym typeface="Open Sans"/>
              </a:rPr>
              <a:t>Тұтынушылармен жұмыс </a:t>
            </a:r>
            <a:endParaRPr lang="ru-RU" sz="1200">
              <a:solidFill>
                <a:schemeClr val="accent1"/>
              </a:solidFill>
            </a:endParaRPr>
          </a:p>
        </p:txBody>
      </p:sp>
      <p:sp>
        <p:nvSpPr>
          <p:cNvPr id="66" name="TextBox 65"/>
          <p:cNvSpPr txBox="1"/>
          <p:nvPr/>
        </p:nvSpPr>
        <p:spPr>
          <a:xfrm>
            <a:off x="635154" y="3703933"/>
            <a:ext cx="3416417" cy="365760"/>
          </a:xfrm>
          <a:prstGeom prst="rect">
            <a:avLst/>
          </a:prstGeom>
        </p:spPr>
        <p:txBody>
          <a:bodyPr wrap="square" lIns="0" tIns="0" rIns="0" bIns="0" rtlCol="0">
            <a:spAutoFit/>
          </a:bodyPr>
          <a:lstStyle/>
          <a:p>
            <a:pPr algn="ctr" rtl="0"/>
            <a:r>
              <a:rPr lang="kk" sz="1200" b="0" i="0" u="none" strike="noStrike">
                <a:solidFill>
                  <a:srgbClr val="EF7F1A"/>
                </a:solidFill>
                <a:latin typeface="Arial"/>
                <a:sym typeface="Open Sans"/>
              </a:rPr>
              <a:t>Энергияны үнемдеу және ресурс тиімділігі </a:t>
            </a:r>
            <a:endParaRPr lang="ru-RU" sz="1200">
              <a:solidFill>
                <a:schemeClr val="accent1"/>
              </a:solidFill>
            </a:endParaRPr>
          </a:p>
        </p:txBody>
      </p:sp>
    </p:spTree>
    <p:extLst>
      <p:ext uri="{BB962C8B-B14F-4D97-AF65-F5344CB8AC3E}">
        <p14:creationId xmlns:p14="http://schemas.microsoft.com/office/powerpoint/2010/main" val="10802830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6"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14325" y="79899"/>
            <a:ext cx="9605964" cy="704850"/>
          </a:xfrm>
        </p:spPr>
        <p:txBody>
          <a:bodyPr vert="horz"/>
          <a:lstStyle/>
          <a:p>
            <a:pPr rtl="0">
              <a:tabLst>
                <a:tab pos="444500" algn="l"/>
              </a:tabLst>
            </a:pPr>
            <a:r>
              <a:rPr lang="kk" sz="1800" b="0" i="0" u="none" strike="noStrike">
                <a:latin typeface="Arial"/>
              </a:rPr>
              <a:t>Қызмет перспективалары (даму жоспарлары), оның ішінде тарифтердің ықтимал өзгерістері туралы ақпарат</a:t>
            </a:r>
            <a:endParaRPr lang="en-US"/>
          </a:p>
        </p:txBody>
      </p:sp>
      <p:sp>
        <p:nvSpPr>
          <p:cNvPr id="9" name="Rectangle 119"/>
          <p:cNvSpPr/>
          <p:nvPr/>
        </p:nvSpPr>
        <p:spPr>
          <a:xfrm>
            <a:off x="4042374" y="1318085"/>
            <a:ext cx="2099941" cy="3335671"/>
          </a:xfrm>
          <a:prstGeom prst="rect">
            <a:avLst/>
          </a:prstGeom>
          <a:gradFill flip="none" rotWithShape="1">
            <a:gsLst>
              <a:gs pos="0">
                <a:schemeClr val="bg1">
                  <a:lumMod val="95000"/>
                </a:schemeClr>
              </a:gs>
              <a:gs pos="100000">
                <a:schemeClr val="bg1"/>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3" name="Text Placeholder 9"/>
          <p:cNvSpPr txBox="1"/>
          <p:nvPr/>
        </p:nvSpPr>
        <p:spPr>
          <a:xfrm>
            <a:off x="3036222" y="1009158"/>
            <a:ext cx="8949806" cy="243840"/>
          </a:xfrm>
          <a:prstGeom prst="rect">
            <a:avLst/>
          </a:prstGeom>
        </p:spPr>
        <p:txBody>
          <a:bodyPr wrap="square" lIns="0" tIns="0" rIns="0" bIns="0" anchor="b">
            <a:spAutoFit/>
          </a:bodyPr>
          <a:lstStyle>
            <a:defPPr>
              <a:defRPr lang="en-US"/>
            </a:defPPr>
            <a:lvl1pPr indent="0" defTabSz="583170">
              <a:lnSpc>
                <a:spcPct val="100000"/>
              </a:lnSpc>
              <a:spcBef>
                <a:spcPct val="0"/>
              </a:spcBef>
              <a:buFont typeface="Arial" panose="020B0604020202020204" pitchFamily="34" charset="0"/>
              <a:buNone/>
              <a:defRPr b="0">
                <a:solidFill>
                  <a:schemeClr val="accent1"/>
                </a:solidFill>
              </a:defRPr>
            </a:lvl1pPr>
            <a:lvl2pPr marL="437378" indent="-145792" defTabSz="583170">
              <a:lnSpc>
                <a:spcPct val="90000"/>
              </a:lnSpc>
              <a:spcBef>
                <a:spcPts val="319"/>
              </a:spcBef>
              <a:buFont typeface="Arial" panose="020B0604020202020204" pitchFamily="34" charset="0"/>
              <a:buChar char="•"/>
              <a:defRPr sz="3600">
                <a:solidFill>
                  <a:schemeClr val="accent3"/>
                </a:solidFill>
              </a:defRPr>
            </a:lvl2pPr>
            <a:lvl3pPr marL="728963" indent="-145792" defTabSz="583170">
              <a:lnSpc>
                <a:spcPct val="90000"/>
              </a:lnSpc>
              <a:spcBef>
                <a:spcPts val="319"/>
              </a:spcBef>
              <a:buFont typeface="Arial" panose="020B0604020202020204" pitchFamily="34" charset="0"/>
              <a:buChar char="•"/>
              <a:defRPr sz="3600">
                <a:solidFill>
                  <a:schemeClr val="accent3"/>
                </a:solidFill>
              </a:defRPr>
            </a:lvl3pPr>
            <a:lvl4pPr marL="1020548" indent="-145792" defTabSz="583170">
              <a:lnSpc>
                <a:spcPct val="90000"/>
              </a:lnSpc>
              <a:spcBef>
                <a:spcPts val="319"/>
              </a:spcBef>
              <a:buFont typeface="Arial" panose="020B0604020202020204" pitchFamily="34" charset="0"/>
              <a:buChar char="•"/>
              <a:defRPr sz="3600">
                <a:solidFill>
                  <a:schemeClr val="accent3"/>
                </a:solidFill>
              </a:defRPr>
            </a:lvl4pPr>
            <a:lvl5pPr marL="1312133" indent="-145792" defTabSz="583170">
              <a:lnSpc>
                <a:spcPct val="90000"/>
              </a:lnSpc>
              <a:spcBef>
                <a:spcPts val="319"/>
              </a:spcBef>
              <a:buFont typeface="Arial" panose="020B0604020202020204" pitchFamily="34" charset="0"/>
              <a:buChar char="•"/>
              <a:defRPr sz="3600">
                <a:solidFill>
                  <a:schemeClr val="accent3"/>
                </a:solidFill>
              </a:defRPr>
            </a:lvl5pPr>
            <a:lvl6pPr marL="1603718" indent="-145792" defTabSz="583170">
              <a:lnSpc>
                <a:spcPct val="90000"/>
              </a:lnSpc>
              <a:spcBef>
                <a:spcPts val="319"/>
              </a:spcBef>
              <a:buFont typeface="Arial" panose="020B0604020202020204" pitchFamily="34" charset="0"/>
              <a:buChar char="•"/>
              <a:defRPr sz="1148"/>
            </a:lvl6pPr>
            <a:lvl7pPr marL="1895303" indent="-145792" defTabSz="583170">
              <a:lnSpc>
                <a:spcPct val="90000"/>
              </a:lnSpc>
              <a:spcBef>
                <a:spcPts val="319"/>
              </a:spcBef>
              <a:buFont typeface="Arial" panose="020B0604020202020204" pitchFamily="34" charset="0"/>
              <a:buChar char="•"/>
              <a:defRPr sz="1148"/>
            </a:lvl7pPr>
            <a:lvl8pPr marL="2186888" indent="-145792" defTabSz="583170">
              <a:lnSpc>
                <a:spcPct val="90000"/>
              </a:lnSpc>
              <a:spcBef>
                <a:spcPts val="319"/>
              </a:spcBef>
              <a:buFont typeface="Arial" panose="020B0604020202020204" pitchFamily="34" charset="0"/>
              <a:buChar char="•"/>
              <a:defRPr sz="1148"/>
            </a:lvl8pPr>
            <a:lvl9pPr marL="2478472" indent="-145792" defTabSz="583170">
              <a:lnSpc>
                <a:spcPct val="90000"/>
              </a:lnSpc>
              <a:spcBef>
                <a:spcPts val="319"/>
              </a:spcBef>
              <a:buFont typeface="Arial" panose="020B0604020202020204" pitchFamily="34" charset="0"/>
              <a:buChar char="•"/>
              <a:defRPr sz="1148"/>
            </a:lvl9pPr>
          </a:lstStyle>
          <a:p>
            <a:pPr rtl="0"/>
            <a:r>
              <a:rPr lang="kk" sz="1600" b="0" i="0" u="none" strike="noStrike">
                <a:latin typeface="Arial"/>
              </a:rPr>
              <a:t>ДАМУ ПЕРСПЕКТИВАЛАРЫ</a:t>
            </a:r>
            <a:endParaRPr lang="ru-RU" sz="1600"/>
          </a:p>
        </p:txBody>
      </p:sp>
      <p:cxnSp>
        <p:nvCxnSpPr>
          <p:cNvPr id="14" name="Straight Connector 110"/>
          <p:cNvCxnSpPr/>
          <p:nvPr/>
        </p:nvCxnSpPr>
        <p:spPr>
          <a:xfrm>
            <a:off x="3036222" y="1318086"/>
            <a:ext cx="8352000" cy="0"/>
          </a:xfrm>
          <a:prstGeom prst="lin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14"/>
          <p:cNvSpPr/>
          <p:nvPr/>
        </p:nvSpPr>
        <p:spPr>
          <a:xfrm>
            <a:off x="373101" y="2452231"/>
            <a:ext cx="3456775" cy="2438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rtl="0">
              <a:spcAft>
                <a:spcPts val="200"/>
              </a:spcAft>
            </a:pPr>
            <a:r>
              <a:rPr lang="kk" sz="1600" b="0" i="0" u="none" strike="noStrike">
                <a:solidFill>
                  <a:srgbClr val="32373C"/>
                </a:solidFill>
                <a:latin typeface="Arial"/>
              </a:rPr>
              <a:t>Уәкілетті органмен бекітілген </a:t>
            </a:r>
            <a:endParaRPr lang="ru-RU" sz="1600">
              <a:solidFill>
                <a:schemeClr val="tx1"/>
              </a:solidFill>
            </a:endParaRPr>
          </a:p>
        </p:txBody>
      </p:sp>
      <p:sp>
        <p:nvSpPr>
          <p:cNvPr id="20" name="Rectangle 36"/>
          <p:cNvSpPr/>
          <p:nvPr/>
        </p:nvSpPr>
        <p:spPr>
          <a:xfrm>
            <a:off x="4467369" y="2750247"/>
            <a:ext cx="1124837" cy="2133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 bIns="0" rtlCol="0" anchor="ctr">
            <a:spAutoFit/>
          </a:bodyPr>
          <a:lstStyle/>
          <a:p>
            <a:pPr rtl="0">
              <a:spcAft>
                <a:spcPts val="200"/>
              </a:spcAft>
            </a:pPr>
            <a:r>
              <a:rPr lang="kk" sz="1400" b="0" i="1" u="none" strike="noStrike">
                <a:solidFill>
                  <a:srgbClr val="5A6469"/>
                </a:solidFill>
                <a:latin typeface="Arial"/>
              </a:rPr>
              <a:t>теңге/Гкал</a:t>
            </a:r>
          </a:p>
        </p:txBody>
      </p:sp>
      <p:sp>
        <p:nvSpPr>
          <p:cNvPr id="23" name="Rectangle 41"/>
          <p:cNvSpPr/>
          <p:nvPr/>
        </p:nvSpPr>
        <p:spPr>
          <a:xfrm>
            <a:off x="4176422" y="2383555"/>
            <a:ext cx="1446812" cy="396620"/>
          </a:xfrm>
          <a:prstGeom prst="rect">
            <a:avLst/>
          </a:prstGeom>
        </p:spPr>
        <p:txBody>
          <a:bodyPr wrap="none" lIns="72000" tIns="0" rIns="0" bIns="0" anchor="ctr">
            <a:spAutoFit/>
          </a:bodyPr>
          <a:lstStyle/>
          <a:p>
            <a:pPr defTabSz="583170" rtl="0">
              <a:lnSpc>
                <a:spcPct val="90000"/>
              </a:lnSpc>
              <a:spcBef>
                <a:spcPts val="638"/>
              </a:spcBef>
              <a:buFont typeface="Arial" panose="020B0604020202020204" pitchFamily="34" charset="0"/>
              <a:buNone/>
            </a:pPr>
            <a:r>
              <a:rPr lang="kk" sz="2800" b="0" i="0" u="none" strike="noStrike">
                <a:solidFill>
                  <a:srgbClr val="EF7F1A"/>
                </a:solidFill>
                <a:latin typeface="Arial"/>
              </a:rPr>
              <a:t>7 207,6</a:t>
            </a:r>
            <a:endParaRPr lang="ru-RU" sz="2800">
              <a:solidFill>
                <a:schemeClr val="accent1"/>
              </a:solidFill>
            </a:endParaRPr>
          </a:p>
        </p:txBody>
      </p:sp>
      <p:sp>
        <p:nvSpPr>
          <p:cNvPr id="25" name="Rectangle 53"/>
          <p:cNvSpPr/>
          <p:nvPr/>
        </p:nvSpPr>
        <p:spPr>
          <a:xfrm>
            <a:off x="985205" y="1843602"/>
            <a:ext cx="2534432" cy="2438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rtl="0">
              <a:spcAft>
                <a:spcPts val="200"/>
              </a:spcAft>
            </a:pPr>
            <a:r>
              <a:rPr lang="kk" sz="1600" b="1" i="0" u="none" strike="noStrike">
                <a:solidFill>
                  <a:srgbClr val="EF7F1A"/>
                </a:solidFill>
                <a:latin typeface="Arial"/>
              </a:rPr>
              <a:t>Тариф</a:t>
            </a:r>
            <a:endParaRPr lang="ru-RU" sz="1600">
              <a:solidFill>
                <a:schemeClr val="tx1"/>
              </a:solidFill>
            </a:endParaRPr>
          </a:p>
        </p:txBody>
      </p:sp>
      <p:sp>
        <p:nvSpPr>
          <p:cNvPr id="26" name="Rectangle 115"/>
          <p:cNvSpPr/>
          <p:nvPr/>
        </p:nvSpPr>
        <p:spPr>
          <a:xfrm>
            <a:off x="246160" y="4113395"/>
            <a:ext cx="2750740" cy="4876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rtl="0">
              <a:spcAft>
                <a:spcPts val="200"/>
              </a:spcAft>
            </a:pPr>
            <a:r>
              <a:rPr lang="kk" sz="1600" b="0" i="0" u="none" strike="noStrike">
                <a:solidFill>
                  <a:srgbClr val="32373C"/>
                </a:solidFill>
                <a:latin typeface="Arial"/>
              </a:rPr>
              <a:t>Негізгі құралдарға күрделі жөндеу жүргізу</a:t>
            </a:r>
            <a:endParaRPr lang="ru-RU" sz="1600">
              <a:solidFill>
                <a:schemeClr val="tx1"/>
              </a:solidFill>
            </a:endParaRPr>
          </a:p>
        </p:txBody>
      </p:sp>
      <p:sp>
        <p:nvSpPr>
          <p:cNvPr id="29" name="Rectangle 45"/>
          <p:cNvSpPr/>
          <p:nvPr/>
        </p:nvSpPr>
        <p:spPr>
          <a:xfrm>
            <a:off x="4447564" y="4255534"/>
            <a:ext cx="1694751" cy="392693"/>
          </a:xfrm>
          <a:prstGeom prst="rect">
            <a:avLst/>
          </a:prstGeom>
        </p:spPr>
        <p:txBody>
          <a:bodyPr wrap="square" lIns="72000" tIns="0" rIns="0" bIns="0" anchor="ctr">
            <a:spAutoFit/>
          </a:bodyPr>
          <a:lstStyle/>
          <a:p>
            <a:pPr defTabSz="583170" rtl="0">
              <a:lnSpc>
                <a:spcPct val="90000"/>
              </a:lnSpc>
              <a:spcBef>
                <a:spcPts val="638"/>
              </a:spcBef>
              <a:buFont typeface="Arial" panose="020B0604020202020204" pitchFamily="34" charset="0"/>
              <a:buNone/>
            </a:pPr>
            <a:r>
              <a:rPr lang="kk" sz="2800" b="0" i="0" u="none" strike="noStrike">
                <a:solidFill>
                  <a:srgbClr val="EF7F1A"/>
                </a:solidFill>
                <a:latin typeface="Arial"/>
              </a:rPr>
              <a:t>204,1</a:t>
            </a:r>
            <a:endParaRPr lang="ru-RU" sz="2800">
              <a:solidFill>
                <a:schemeClr val="accent1"/>
              </a:solidFill>
            </a:endParaRPr>
          </a:p>
        </p:txBody>
      </p:sp>
      <p:sp>
        <p:nvSpPr>
          <p:cNvPr id="33" name="Rectangle 49"/>
          <p:cNvSpPr/>
          <p:nvPr/>
        </p:nvSpPr>
        <p:spPr>
          <a:xfrm>
            <a:off x="5764785" y="4398879"/>
            <a:ext cx="1271281" cy="2133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 bIns="0" rtlCol="0" anchor="ctr">
            <a:spAutoFit/>
          </a:bodyPr>
          <a:lstStyle/>
          <a:p>
            <a:pPr rtl="0">
              <a:spcAft>
                <a:spcPts val="200"/>
              </a:spcAft>
            </a:pPr>
            <a:r>
              <a:rPr lang="kk" sz="1400" b="0" i="1" u="none" strike="noStrike">
                <a:solidFill>
                  <a:srgbClr val="5A6469"/>
                </a:solidFill>
                <a:latin typeface="Arial"/>
              </a:rPr>
              <a:t>млн. теңге</a:t>
            </a:r>
          </a:p>
        </p:txBody>
      </p:sp>
      <p:sp>
        <p:nvSpPr>
          <p:cNvPr id="35" name="Rectangle 57"/>
          <p:cNvSpPr/>
          <p:nvPr/>
        </p:nvSpPr>
        <p:spPr>
          <a:xfrm>
            <a:off x="840409" y="3741663"/>
            <a:ext cx="2877110" cy="4876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rtl="0">
              <a:spcAft>
                <a:spcPts val="200"/>
              </a:spcAft>
            </a:pPr>
            <a:r>
              <a:rPr lang="kk" sz="1600" b="1" i="0" u="none" strike="noStrike">
                <a:solidFill>
                  <a:srgbClr val="EF7F1A"/>
                </a:solidFill>
                <a:latin typeface="Arial"/>
              </a:rPr>
              <a:t>Инвестициялық бағдарлама</a:t>
            </a:r>
            <a:endParaRPr lang="ru-RU" sz="1600">
              <a:solidFill>
                <a:schemeClr val="tx1"/>
              </a:solidFill>
            </a:endParaRPr>
          </a:p>
        </p:txBody>
      </p:sp>
      <p:cxnSp>
        <p:nvCxnSpPr>
          <p:cNvPr id="37" name="Straight Connector 12"/>
          <p:cNvCxnSpPr/>
          <p:nvPr/>
        </p:nvCxnSpPr>
        <p:spPr>
          <a:xfrm>
            <a:off x="428996" y="3641118"/>
            <a:ext cx="10944000" cy="0"/>
          </a:xfrm>
          <a:prstGeom prst="lin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nvGrpSpPr>
          <p:cNvPr id="38" name="Group 65"/>
          <p:cNvGrpSpPr/>
          <p:nvPr/>
        </p:nvGrpSpPr>
        <p:grpSpPr>
          <a:xfrm>
            <a:off x="4623728" y="1390749"/>
            <a:ext cx="506136" cy="506136"/>
            <a:chOff x="6518889" y="4714876"/>
            <a:chExt cx="369887" cy="369888"/>
          </a:xfrm>
          <a:gradFill>
            <a:gsLst>
              <a:gs pos="15000">
                <a:schemeClr val="accent1"/>
              </a:gs>
              <a:gs pos="100000">
                <a:schemeClr val="accent2"/>
              </a:gs>
            </a:gsLst>
            <a:lin ang="0" scaled="1"/>
          </a:gradFill>
        </p:grpSpPr>
        <p:sp>
          <p:nvSpPr>
            <p:cNvPr id="39" name="Freeform 2499"/>
            <p:cNvSpPr>
              <a:spLocks noEditPoints="1"/>
            </p:cNvSpPr>
            <p:nvPr/>
          </p:nvSpPr>
          <p:spPr bwMode="auto">
            <a:xfrm>
              <a:off x="6518889" y="4860926"/>
              <a:ext cx="369887" cy="153988"/>
            </a:xfrm>
            <a:custGeom>
              <a:avLst/>
              <a:gdLst>
                <a:gd name="T0" fmla="*/ 24 w 284"/>
                <a:gd name="T1" fmla="*/ 119 h 119"/>
                <a:gd name="T2" fmla="*/ 48 w 284"/>
                <a:gd name="T3" fmla="*/ 95 h 119"/>
                <a:gd name="T4" fmla="*/ 45 w 284"/>
                <a:gd name="T5" fmla="*/ 83 h 119"/>
                <a:gd name="T6" fmla="*/ 85 w 284"/>
                <a:gd name="T7" fmla="*/ 49 h 119"/>
                <a:gd name="T8" fmla="*/ 103 w 284"/>
                <a:gd name="T9" fmla="*/ 57 h 119"/>
                <a:gd name="T10" fmla="*/ 116 w 284"/>
                <a:gd name="T11" fmla="*/ 53 h 119"/>
                <a:gd name="T12" fmla="*/ 158 w 284"/>
                <a:gd name="T13" fmla="*/ 88 h 119"/>
                <a:gd name="T14" fmla="*/ 157 w 284"/>
                <a:gd name="T15" fmla="*/ 95 h 119"/>
                <a:gd name="T16" fmla="*/ 181 w 284"/>
                <a:gd name="T17" fmla="*/ 119 h 119"/>
                <a:gd name="T18" fmla="*/ 205 w 284"/>
                <a:gd name="T19" fmla="*/ 95 h 119"/>
                <a:gd name="T20" fmla="*/ 201 w 284"/>
                <a:gd name="T21" fmla="*/ 81 h 119"/>
                <a:gd name="T22" fmla="*/ 243 w 284"/>
                <a:gd name="T23" fmla="*/ 41 h 119"/>
                <a:gd name="T24" fmla="*/ 260 w 284"/>
                <a:gd name="T25" fmla="*/ 48 h 119"/>
                <a:gd name="T26" fmla="*/ 284 w 284"/>
                <a:gd name="T27" fmla="*/ 24 h 119"/>
                <a:gd name="T28" fmla="*/ 260 w 284"/>
                <a:gd name="T29" fmla="*/ 0 h 119"/>
                <a:gd name="T30" fmla="*/ 236 w 284"/>
                <a:gd name="T31" fmla="*/ 24 h 119"/>
                <a:gd name="T32" fmla="*/ 237 w 284"/>
                <a:gd name="T33" fmla="*/ 33 h 119"/>
                <a:gd name="T34" fmla="*/ 194 w 284"/>
                <a:gd name="T35" fmla="*/ 75 h 119"/>
                <a:gd name="T36" fmla="*/ 181 w 284"/>
                <a:gd name="T37" fmla="*/ 71 h 119"/>
                <a:gd name="T38" fmla="*/ 162 w 284"/>
                <a:gd name="T39" fmla="*/ 80 h 119"/>
                <a:gd name="T40" fmla="*/ 122 w 284"/>
                <a:gd name="T41" fmla="*/ 46 h 119"/>
                <a:gd name="T42" fmla="*/ 127 w 284"/>
                <a:gd name="T43" fmla="*/ 33 h 119"/>
                <a:gd name="T44" fmla="*/ 103 w 284"/>
                <a:gd name="T45" fmla="*/ 9 h 119"/>
                <a:gd name="T46" fmla="*/ 79 w 284"/>
                <a:gd name="T47" fmla="*/ 33 h 119"/>
                <a:gd name="T48" fmla="*/ 80 w 284"/>
                <a:gd name="T49" fmla="*/ 42 h 119"/>
                <a:gd name="T50" fmla="*/ 39 w 284"/>
                <a:gd name="T51" fmla="*/ 76 h 119"/>
                <a:gd name="T52" fmla="*/ 24 w 284"/>
                <a:gd name="T53" fmla="*/ 71 h 119"/>
                <a:gd name="T54" fmla="*/ 0 w 284"/>
                <a:gd name="T55" fmla="*/ 95 h 119"/>
                <a:gd name="T56" fmla="*/ 24 w 284"/>
                <a:gd name="T57" fmla="*/ 119 h 119"/>
                <a:gd name="T58" fmla="*/ 260 w 284"/>
                <a:gd name="T59" fmla="*/ 9 h 119"/>
                <a:gd name="T60" fmla="*/ 275 w 284"/>
                <a:gd name="T61" fmla="*/ 24 h 119"/>
                <a:gd name="T62" fmla="*/ 260 w 284"/>
                <a:gd name="T63" fmla="*/ 39 h 119"/>
                <a:gd name="T64" fmla="*/ 244 w 284"/>
                <a:gd name="T65" fmla="*/ 24 h 119"/>
                <a:gd name="T66" fmla="*/ 260 w 284"/>
                <a:gd name="T67" fmla="*/ 9 h 119"/>
                <a:gd name="T68" fmla="*/ 181 w 284"/>
                <a:gd name="T69" fmla="*/ 80 h 119"/>
                <a:gd name="T70" fmla="*/ 196 w 284"/>
                <a:gd name="T71" fmla="*/ 95 h 119"/>
                <a:gd name="T72" fmla="*/ 181 w 284"/>
                <a:gd name="T73" fmla="*/ 110 h 119"/>
                <a:gd name="T74" fmla="*/ 166 w 284"/>
                <a:gd name="T75" fmla="*/ 95 h 119"/>
                <a:gd name="T76" fmla="*/ 181 w 284"/>
                <a:gd name="T77" fmla="*/ 80 h 119"/>
                <a:gd name="T78" fmla="*/ 103 w 284"/>
                <a:gd name="T79" fmla="*/ 18 h 119"/>
                <a:gd name="T80" fmla="*/ 118 w 284"/>
                <a:gd name="T81" fmla="*/ 33 h 119"/>
                <a:gd name="T82" fmla="*/ 103 w 284"/>
                <a:gd name="T83" fmla="*/ 48 h 119"/>
                <a:gd name="T84" fmla="*/ 88 w 284"/>
                <a:gd name="T85" fmla="*/ 33 h 119"/>
                <a:gd name="T86" fmla="*/ 103 w 284"/>
                <a:gd name="T87" fmla="*/ 18 h 119"/>
                <a:gd name="T88" fmla="*/ 24 w 284"/>
                <a:gd name="T89" fmla="*/ 80 h 119"/>
                <a:gd name="T90" fmla="*/ 39 w 284"/>
                <a:gd name="T91" fmla="*/ 95 h 119"/>
                <a:gd name="T92" fmla="*/ 24 w 284"/>
                <a:gd name="T93" fmla="*/ 110 h 119"/>
                <a:gd name="T94" fmla="*/ 9 w 284"/>
                <a:gd name="T95" fmla="*/ 95 h 119"/>
                <a:gd name="T96" fmla="*/ 24 w 284"/>
                <a:gd name="T97"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4" h="119">
                  <a:moveTo>
                    <a:pt x="24" y="119"/>
                  </a:moveTo>
                  <a:cubicBezTo>
                    <a:pt x="37" y="119"/>
                    <a:pt x="48" y="109"/>
                    <a:pt x="48" y="95"/>
                  </a:cubicBezTo>
                  <a:cubicBezTo>
                    <a:pt x="48" y="91"/>
                    <a:pt x="47" y="86"/>
                    <a:pt x="45" y="83"/>
                  </a:cubicBezTo>
                  <a:cubicBezTo>
                    <a:pt x="85" y="49"/>
                    <a:pt x="85" y="49"/>
                    <a:pt x="85" y="49"/>
                  </a:cubicBezTo>
                  <a:cubicBezTo>
                    <a:pt x="90" y="54"/>
                    <a:pt x="96" y="57"/>
                    <a:pt x="103" y="57"/>
                  </a:cubicBezTo>
                  <a:cubicBezTo>
                    <a:pt x="108" y="57"/>
                    <a:pt x="112" y="55"/>
                    <a:pt x="116" y="53"/>
                  </a:cubicBezTo>
                  <a:cubicBezTo>
                    <a:pt x="158" y="88"/>
                    <a:pt x="158" y="88"/>
                    <a:pt x="158" y="88"/>
                  </a:cubicBezTo>
                  <a:cubicBezTo>
                    <a:pt x="157" y="90"/>
                    <a:pt x="157" y="93"/>
                    <a:pt x="157" y="95"/>
                  </a:cubicBezTo>
                  <a:cubicBezTo>
                    <a:pt x="157" y="109"/>
                    <a:pt x="168" y="119"/>
                    <a:pt x="181" y="119"/>
                  </a:cubicBezTo>
                  <a:cubicBezTo>
                    <a:pt x="194" y="119"/>
                    <a:pt x="205" y="109"/>
                    <a:pt x="205" y="95"/>
                  </a:cubicBezTo>
                  <a:cubicBezTo>
                    <a:pt x="205" y="90"/>
                    <a:pt x="203" y="85"/>
                    <a:pt x="201" y="81"/>
                  </a:cubicBezTo>
                  <a:cubicBezTo>
                    <a:pt x="243" y="41"/>
                    <a:pt x="243" y="41"/>
                    <a:pt x="243" y="41"/>
                  </a:cubicBezTo>
                  <a:cubicBezTo>
                    <a:pt x="247" y="45"/>
                    <a:pt x="253" y="48"/>
                    <a:pt x="260" y="48"/>
                  </a:cubicBezTo>
                  <a:cubicBezTo>
                    <a:pt x="273" y="48"/>
                    <a:pt x="284" y="37"/>
                    <a:pt x="284" y="24"/>
                  </a:cubicBezTo>
                  <a:cubicBezTo>
                    <a:pt x="284" y="11"/>
                    <a:pt x="273" y="0"/>
                    <a:pt x="260" y="0"/>
                  </a:cubicBezTo>
                  <a:cubicBezTo>
                    <a:pt x="246" y="0"/>
                    <a:pt x="236" y="11"/>
                    <a:pt x="236" y="24"/>
                  </a:cubicBezTo>
                  <a:cubicBezTo>
                    <a:pt x="236" y="27"/>
                    <a:pt x="236" y="30"/>
                    <a:pt x="237" y="33"/>
                  </a:cubicBezTo>
                  <a:cubicBezTo>
                    <a:pt x="194" y="75"/>
                    <a:pt x="194" y="75"/>
                    <a:pt x="194" y="75"/>
                  </a:cubicBezTo>
                  <a:cubicBezTo>
                    <a:pt x="190" y="72"/>
                    <a:pt x="186" y="71"/>
                    <a:pt x="181" y="71"/>
                  </a:cubicBezTo>
                  <a:cubicBezTo>
                    <a:pt x="174" y="71"/>
                    <a:pt x="167" y="75"/>
                    <a:pt x="162" y="80"/>
                  </a:cubicBezTo>
                  <a:cubicBezTo>
                    <a:pt x="122" y="46"/>
                    <a:pt x="122" y="46"/>
                    <a:pt x="122" y="46"/>
                  </a:cubicBezTo>
                  <a:cubicBezTo>
                    <a:pt x="125" y="42"/>
                    <a:pt x="127" y="38"/>
                    <a:pt x="127" y="33"/>
                  </a:cubicBezTo>
                  <a:cubicBezTo>
                    <a:pt x="127" y="19"/>
                    <a:pt x="116" y="9"/>
                    <a:pt x="103" y="9"/>
                  </a:cubicBezTo>
                  <a:cubicBezTo>
                    <a:pt x="89" y="9"/>
                    <a:pt x="79" y="19"/>
                    <a:pt x="79" y="33"/>
                  </a:cubicBezTo>
                  <a:cubicBezTo>
                    <a:pt x="79" y="36"/>
                    <a:pt x="79" y="39"/>
                    <a:pt x="80" y="42"/>
                  </a:cubicBezTo>
                  <a:cubicBezTo>
                    <a:pt x="39" y="76"/>
                    <a:pt x="39" y="76"/>
                    <a:pt x="39" y="76"/>
                  </a:cubicBezTo>
                  <a:cubicBezTo>
                    <a:pt x="35" y="73"/>
                    <a:pt x="30" y="71"/>
                    <a:pt x="24" y="71"/>
                  </a:cubicBezTo>
                  <a:cubicBezTo>
                    <a:pt x="11" y="71"/>
                    <a:pt x="0" y="82"/>
                    <a:pt x="0" y="95"/>
                  </a:cubicBezTo>
                  <a:cubicBezTo>
                    <a:pt x="0" y="109"/>
                    <a:pt x="11" y="119"/>
                    <a:pt x="24" y="119"/>
                  </a:cubicBezTo>
                  <a:close/>
                  <a:moveTo>
                    <a:pt x="260" y="9"/>
                  </a:moveTo>
                  <a:cubicBezTo>
                    <a:pt x="268" y="9"/>
                    <a:pt x="275" y="16"/>
                    <a:pt x="275" y="24"/>
                  </a:cubicBezTo>
                  <a:cubicBezTo>
                    <a:pt x="275" y="32"/>
                    <a:pt x="268" y="39"/>
                    <a:pt x="260" y="39"/>
                  </a:cubicBezTo>
                  <a:cubicBezTo>
                    <a:pt x="251" y="39"/>
                    <a:pt x="244" y="32"/>
                    <a:pt x="244" y="24"/>
                  </a:cubicBezTo>
                  <a:cubicBezTo>
                    <a:pt x="244" y="16"/>
                    <a:pt x="251" y="9"/>
                    <a:pt x="260" y="9"/>
                  </a:cubicBezTo>
                  <a:close/>
                  <a:moveTo>
                    <a:pt x="181" y="80"/>
                  </a:moveTo>
                  <a:cubicBezTo>
                    <a:pt x="189" y="80"/>
                    <a:pt x="196" y="87"/>
                    <a:pt x="196" y="95"/>
                  </a:cubicBezTo>
                  <a:cubicBezTo>
                    <a:pt x="196" y="104"/>
                    <a:pt x="189" y="110"/>
                    <a:pt x="181" y="110"/>
                  </a:cubicBezTo>
                  <a:cubicBezTo>
                    <a:pt x="173" y="110"/>
                    <a:pt x="166" y="104"/>
                    <a:pt x="166" y="95"/>
                  </a:cubicBezTo>
                  <a:cubicBezTo>
                    <a:pt x="166" y="87"/>
                    <a:pt x="173" y="80"/>
                    <a:pt x="181" y="80"/>
                  </a:cubicBezTo>
                  <a:close/>
                  <a:moveTo>
                    <a:pt x="103" y="18"/>
                  </a:moveTo>
                  <a:cubicBezTo>
                    <a:pt x="111" y="18"/>
                    <a:pt x="118" y="24"/>
                    <a:pt x="118" y="33"/>
                  </a:cubicBezTo>
                  <a:cubicBezTo>
                    <a:pt x="118" y="41"/>
                    <a:pt x="111" y="48"/>
                    <a:pt x="103" y="48"/>
                  </a:cubicBezTo>
                  <a:cubicBezTo>
                    <a:pt x="94" y="48"/>
                    <a:pt x="88" y="41"/>
                    <a:pt x="88" y="33"/>
                  </a:cubicBezTo>
                  <a:cubicBezTo>
                    <a:pt x="88" y="24"/>
                    <a:pt x="94" y="18"/>
                    <a:pt x="103" y="18"/>
                  </a:cubicBezTo>
                  <a:close/>
                  <a:moveTo>
                    <a:pt x="24" y="80"/>
                  </a:moveTo>
                  <a:cubicBezTo>
                    <a:pt x="32" y="80"/>
                    <a:pt x="39" y="87"/>
                    <a:pt x="39" y="95"/>
                  </a:cubicBezTo>
                  <a:cubicBezTo>
                    <a:pt x="39" y="104"/>
                    <a:pt x="32" y="110"/>
                    <a:pt x="24" y="110"/>
                  </a:cubicBezTo>
                  <a:cubicBezTo>
                    <a:pt x="16" y="110"/>
                    <a:pt x="9" y="104"/>
                    <a:pt x="9" y="95"/>
                  </a:cubicBezTo>
                  <a:cubicBezTo>
                    <a:pt x="9" y="87"/>
                    <a:pt x="16" y="80"/>
                    <a:pt x="2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00"/>
            <p:cNvSpPr/>
            <p:nvPr/>
          </p:nvSpPr>
          <p:spPr bwMode="auto">
            <a:xfrm>
              <a:off x="6518889" y="4927601"/>
              <a:ext cx="369887" cy="157163"/>
            </a:xfrm>
            <a:custGeom>
              <a:avLst/>
              <a:gdLst>
                <a:gd name="T0" fmla="*/ 279 w 284"/>
                <a:gd name="T1" fmla="*/ 112 h 121"/>
                <a:gd name="T2" fmla="*/ 264 w 284"/>
                <a:gd name="T3" fmla="*/ 112 h 121"/>
                <a:gd name="T4" fmla="*/ 264 w 284"/>
                <a:gd name="T5" fmla="*/ 5 h 121"/>
                <a:gd name="T6" fmla="*/ 260 w 284"/>
                <a:gd name="T7" fmla="*/ 0 h 121"/>
                <a:gd name="T8" fmla="*/ 255 w 284"/>
                <a:gd name="T9" fmla="*/ 5 h 121"/>
                <a:gd name="T10" fmla="*/ 255 w 284"/>
                <a:gd name="T11" fmla="*/ 112 h 121"/>
                <a:gd name="T12" fmla="*/ 225 w 284"/>
                <a:gd name="T13" fmla="*/ 112 h 121"/>
                <a:gd name="T14" fmla="*/ 225 w 284"/>
                <a:gd name="T15" fmla="*/ 27 h 121"/>
                <a:gd name="T16" fmla="*/ 220 w 284"/>
                <a:gd name="T17" fmla="*/ 23 h 121"/>
                <a:gd name="T18" fmla="*/ 216 w 284"/>
                <a:gd name="T19" fmla="*/ 27 h 121"/>
                <a:gd name="T20" fmla="*/ 216 w 284"/>
                <a:gd name="T21" fmla="*/ 112 h 121"/>
                <a:gd name="T22" fmla="*/ 186 w 284"/>
                <a:gd name="T23" fmla="*/ 112 h 121"/>
                <a:gd name="T24" fmla="*/ 186 w 284"/>
                <a:gd name="T25" fmla="*/ 77 h 121"/>
                <a:gd name="T26" fmla="*/ 181 w 284"/>
                <a:gd name="T27" fmla="*/ 72 h 121"/>
                <a:gd name="T28" fmla="*/ 177 w 284"/>
                <a:gd name="T29" fmla="*/ 77 h 121"/>
                <a:gd name="T30" fmla="*/ 177 w 284"/>
                <a:gd name="T31" fmla="*/ 112 h 121"/>
                <a:gd name="T32" fmla="*/ 146 w 284"/>
                <a:gd name="T33" fmla="*/ 112 h 121"/>
                <a:gd name="T34" fmla="*/ 146 w 284"/>
                <a:gd name="T35" fmla="*/ 37 h 121"/>
                <a:gd name="T36" fmla="*/ 142 w 284"/>
                <a:gd name="T37" fmla="*/ 33 h 121"/>
                <a:gd name="T38" fmla="*/ 137 w 284"/>
                <a:gd name="T39" fmla="*/ 37 h 121"/>
                <a:gd name="T40" fmla="*/ 137 w 284"/>
                <a:gd name="T41" fmla="*/ 112 h 121"/>
                <a:gd name="T42" fmla="*/ 107 w 284"/>
                <a:gd name="T43" fmla="*/ 112 h 121"/>
                <a:gd name="T44" fmla="*/ 107 w 284"/>
                <a:gd name="T45" fmla="*/ 14 h 121"/>
                <a:gd name="T46" fmla="*/ 103 w 284"/>
                <a:gd name="T47" fmla="*/ 10 h 121"/>
                <a:gd name="T48" fmla="*/ 98 w 284"/>
                <a:gd name="T49" fmla="*/ 14 h 121"/>
                <a:gd name="T50" fmla="*/ 98 w 284"/>
                <a:gd name="T51" fmla="*/ 112 h 121"/>
                <a:gd name="T52" fmla="*/ 68 w 284"/>
                <a:gd name="T53" fmla="*/ 112 h 121"/>
                <a:gd name="T54" fmla="*/ 68 w 284"/>
                <a:gd name="T55" fmla="*/ 31 h 121"/>
                <a:gd name="T56" fmla="*/ 63 w 284"/>
                <a:gd name="T57" fmla="*/ 27 h 121"/>
                <a:gd name="T58" fmla="*/ 59 w 284"/>
                <a:gd name="T59" fmla="*/ 31 h 121"/>
                <a:gd name="T60" fmla="*/ 59 w 284"/>
                <a:gd name="T61" fmla="*/ 112 h 121"/>
                <a:gd name="T62" fmla="*/ 30 w 284"/>
                <a:gd name="T63" fmla="*/ 112 h 121"/>
                <a:gd name="T64" fmla="*/ 30 w 284"/>
                <a:gd name="T65" fmla="*/ 77 h 121"/>
                <a:gd name="T66" fmla="*/ 26 w 284"/>
                <a:gd name="T67" fmla="*/ 72 h 121"/>
                <a:gd name="T68" fmla="*/ 21 w 284"/>
                <a:gd name="T69" fmla="*/ 77 h 121"/>
                <a:gd name="T70" fmla="*/ 21 w 284"/>
                <a:gd name="T71" fmla="*/ 112 h 121"/>
                <a:gd name="T72" fmla="*/ 5 w 284"/>
                <a:gd name="T73" fmla="*/ 112 h 121"/>
                <a:gd name="T74" fmla="*/ 0 w 284"/>
                <a:gd name="T75" fmla="*/ 116 h 121"/>
                <a:gd name="T76" fmla="*/ 5 w 284"/>
                <a:gd name="T77" fmla="*/ 121 h 121"/>
                <a:gd name="T78" fmla="*/ 279 w 284"/>
                <a:gd name="T79" fmla="*/ 121 h 121"/>
                <a:gd name="T80" fmla="*/ 284 w 284"/>
                <a:gd name="T81" fmla="*/ 116 h 121"/>
                <a:gd name="T82" fmla="*/ 279 w 284"/>
                <a:gd name="T83"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120">
                  <a:moveTo>
                    <a:pt x="279" y="112"/>
                  </a:moveTo>
                  <a:cubicBezTo>
                    <a:pt x="264" y="112"/>
                    <a:pt x="264" y="112"/>
                    <a:pt x="264" y="112"/>
                  </a:cubicBezTo>
                  <a:cubicBezTo>
                    <a:pt x="264" y="5"/>
                    <a:pt x="264" y="5"/>
                    <a:pt x="264" y="5"/>
                  </a:cubicBezTo>
                  <a:cubicBezTo>
                    <a:pt x="264" y="2"/>
                    <a:pt x="262" y="0"/>
                    <a:pt x="260" y="0"/>
                  </a:cubicBezTo>
                  <a:cubicBezTo>
                    <a:pt x="257" y="0"/>
                    <a:pt x="255" y="2"/>
                    <a:pt x="255" y="5"/>
                  </a:cubicBezTo>
                  <a:cubicBezTo>
                    <a:pt x="255" y="112"/>
                    <a:pt x="255" y="112"/>
                    <a:pt x="255" y="112"/>
                  </a:cubicBezTo>
                  <a:cubicBezTo>
                    <a:pt x="225" y="112"/>
                    <a:pt x="225" y="112"/>
                    <a:pt x="225" y="112"/>
                  </a:cubicBezTo>
                  <a:cubicBezTo>
                    <a:pt x="225" y="27"/>
                    <a:pt x="225" y="27"/>
                    <a:pt x="225" y="27"/>
                  </a:cubicBezTo>
                  <a:cubicBezTo>
                    <a:pt x="225" y="25"/>
                    <a:pt x="223" y="23"/>
                    <a:pt x="220" y="23"/>
                  </a:cubicBezTo>
                  <a:cubicBezTo>
                    <a:pt x="218" y="23"/>
                    <a:pt x="216" y="25"/>
                    <a:pt x="216" y="27"/>
                  </a:cubicBezTo>
                  <a:cubicBezTo>
                    <a:pt x="216" y="112"/>
                    <a:pt x="216" y="112"/>
                    <a:pt x="216" y="112"/>
                  </a:cubicBezTo>
                  <a:cubicBezTo>
                    <a:pt x="186" y="112"/>
                    <a:pt x="186" y="112"/>
                    <a:pt x="186" y="112"/>
                  </a:cubicBezTo>
                  <a:cubicBezTo>
                    <a:pt x="186" y="77"/>
                    <a:pt x="186" y="77"/>
                    <a:pt x="186" y="77"/>
                  </a:cubicBezTo>
                  <a:cubicBezTo>
                    <a:pt x="186" y="74"/>
                    <a:pt x="184" y="72"/>
                    <a:pt x="181" y="72"/>
                  </a:cubicBezTo>
                  <a:cubicBezTo>
                    <a:pt x="179" y="72"/>
                    <a:pt x="177" y="74"/>
                    <a:pt x="177" y="77"/>
                  </a:cubicBezTo>
                  <a:cubicBezTo>
                    <a:pt x="177" y="112"/>
                    <a:pt x="177" y="112"/>
                    <a:pt x="177" y="112"/>
                  </a:cubicBezTo>
                  <a:cubicBezTo>
                    <a:pt x="146" y="112"/>
                    <a:pt x="146" y="112"/>
                    <a:pt x="146" y="112"/>
                  </a:cubicBezTo>
                  <a:cubicBezTo>
                    <a:pt x="146" y="37"/>
                    <a:pt x="146" y="37"/>
                    <a:pt x="146" y="37"/>
                  </a:cubicBezTo>
                  <a:cubicBezTo>
                    <a:pt x="146" y="35"/>
                    <a:pt x="144" y="33"/>
                    <a:pt x="142" y="33"/>
                  </a:cubicBezTo>
                  <a:cubicBezTo>
                    <a:pt x="139" y="33"/>
                    <a:pt x="137" y="35"/>
                    <a:pt x="137" y="37"/>
                  </a:cubicBezTo>
                  <a:cubicBezTo>
                    <a:pt x="137" y="112"/>
                    <a:pt x="137" y="112"/>
                    <a:pt x="137" y="112"/>
                  </a:cubicBezTo>
                  <a:cubicBezTo>
                    <a:pt x="107" y="112"/>
                    <a:pt x="107" y="112"/>
                    <a:pt x="107" y="112"/>
                  </a:cubicBezTo>
                  <a:cubicBezTo>
                    <a:pt x="107" y="14"/>
                    <a:pt x="107" y="14"/>
                    <a:pt x="107" y="14"/>
                  </a:cubicBezTo>
                  <a:cubicBezTo>
                    <a:pt x="107" y="12"/>
                    <a:pt x="105" y="10"/>
                    <a:pt x="103" y="10"/>
                  </a:cubicBezTo>
                  <a:cubicBezTo>
                    <a:pt x="100" y="10"/>
                    <a:pt x="98" y="12"/>
                    <a:pt x="98" y="14"/>
                  </a:cubicBezTo>
                  <a:cubicBezTo>
                    <a:pt x="98" y="112"/>
                    <a:pt x="98" y="112"/>
                    <a:pt x="98" y="112"/>
                  </a:cubicBezTo>
                  <a:cubicBezTo>
                    <a:pt x="68" y="112"/>
                    <a:pt x="68" y="112"/>
                    <a:pt x="68" y="112"/>
                  </a:cubicBezTo>
                  <a:cubicBezTo>
                    <a:pt x="68" y="31"/>
                    <a:pt x="68" y="31"/>
                    <a:pt x="68" y="31"/>
                  </a:cubicBezTo>
                  <a:cubicBezTo>
                    <a:pt x="68" y="29"/>
                    <a:pt x="66" y="27"/>
                    <a:pt x="63" y="27"/>
                  </a:cubicBezTo>
                  <a:cubicBezTo>
                    <a:pt x="61" y="27"/>
                    <a:pt x="59" y="29"/>
                    <a:pt x="59" y="31"/>
                  </a:cubicBezTo>
                  <a:cubicBezTo>
                    <a:pt x="59" y="112"/>
                    <a:pt x="59" y="112"/>
                    <a:pt x="59" y="112"/>
                  </a:cubicBezTo>
                  <a:cubicBezTo>
                    <a:pt x="30" y="112"/>
                    <a:pt x="30" y="112"/>
                    <a:pt x="30" y="112"/>
                  </a:cubicBezTo>
                  <a:cubicBezTo>
                    <a:pt x="30" y="77"/>
                    <a:pt x="30" y="77"/>
                    <a:pt x="30" y="77"/>
                  </a:cubicBezTo>
                  <a:cubicBezTo>
                    <a:pt x="30" y="74"/>
                    <a:pt x="28" y="72"/>
                    <a:pt x="26" y="72"/>
                  </a:cubicBezTo>
                  <a:cubicBezTo>
                    <a:pt x="23" y="72"/>
                    <a:pt x="21" y="74"/>
                    <a:pt x="21" y="77"/>
                  </a:cubicBezTo>
                  <a:cubicBezTo>
                    <a:pt x="21" y="112"/>
                    <a:pt x="21" y="112"/>
                    <a:pt x="21" y="112"/>
                  </a:cubicBezTo>
                  <a:cubicBezTo>
                    <a:pt x="5" y="112"/>
                    <a:pt x="5" y="112"/>
                    <a:pt x="5" y="112"/>
                  </a:cubicBezTo>
                  <a:cubicBezTo>
                    <a:pt x="2" y="112"/>
                    <a:pt x="0" y="114"/>
                    <a:pt x="0" y="116"/>
                  </a:cubicBezTo>
                  <a:cubicBezTo>
                    <a:pt x="0" y="119"/>
                    <a:pt x="2" y="121"/>
                    <a:pt x="5" y="121"/>
                  </a:cubicBezTo>
                  <a:cubicBezTo>
                    <a:pt x="279" y="121"/>
                    <a:pt x="279" y="121"/>
                    <a:pt x="279" y="121"/>
                  </a:cubicBezTo>
                  <a:cubicBezTo>
                    <a:pt x="282" y="121"/>
                    <a:pt x="284" y="119"/>
                    <a:pt x="284" y="116"/>
                  </a:cubicBezTo>
                  <a:cubicBezTo>
                    <a:pt x="284" y="114"/>
                    <a:pt x="282" y="112"/>
                    <a:pt x="27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01"/>
            <p:cNvSpPr/>
            <p:nvPr/>
          </p:nvSpPr>
          <p:spPr bwMode="auto">
            <a:xfrm>
              <a:off x="6728439" y="4740276"/>
              <a:ext cx="142875" cy="193675"/>
            </a:xfrm>
            <a:custGeom>
              <a:avLst/>
              <a:gdLst>
                <a:gd name="T0" fmla="*/ 0 w 110"/>
                <a:gd name="T1" fmla="*/ 57 h 149"/>
                <a:gd name="T2" fmla="*/ 5 w 110"/>
                <a:gd name="T3" fmla="*/ 60 h 149"/>
                <a:gd name="T4" fmla="*/ 20 w 110"/>
                <a:gd name="T5" fmla="*/ 60 h 149"/>
                <a:gd name="T6" fmla="*/ 20 w 110"/>
                <a:gd name="T7" fmla="*/ 145 h 149"/>
                <a:gd name="T8" fmla="*/ 24 w 110"/>
                <a:gd name="T9" fmla="*/ 149 h 149"/>
                <a:gd name="T10" fmla="*/ 28 w 110"/>
                <a:gd name="T11" fmla="*/ 145 h 149"/>
                <a:gd name="T12" fmla="*/ 28 w 110"/>
                <a:gd name="T13" fmla="*/ 55 h 149"/>
                <a:gd name="T14" fmla="*/ 24 w 110"/>
                <a:gd name="T15" fmla="*/ 51 h 149"/>
                <a:gd name="T16" fmla="*/ 15 w 110"/>
                <a:gd name="T17" fmla="*/ 51 h 149"/>
                <a:gd name="T18" fmla="*/ 54 w 110"/>
                <a:gd name="T19" fmla="*/ 12 h 149"/>
                <a:gd name="T20" fmla="*/ 95 w 110"/>
                <a:gd name="T21" fmla="*/ 52 h 149"/>
                <a:gd name="T22" fmla="*/ 86 w 110"/>
                <a:gd name="T23" fmla="*/ 52 h 149"/>
                <a:gd name="T24" fmla="*/ 81 w 110"/>
                <a:gd name="T25" fmla="*/ 57 h 149"/>
                <a:gd name="T26" fmla="*/ 81 w 110"/>
                <a:gd name="T27" fmla="*/ 84 h 149"/>
                <a:gd name="T28" fmla="*/ 86 w 110"/>
                <a:gd name="T29" fmla="*/ 89 h 149"/>
                <a:gd name="T30" fmla="*/ 90 w 110"/>
                <a:gd name="T31" fmla="*/ 84 h 149"/>
                <a:gd name="T32" fmla="*/ 90 w 110"/>
                <a:gd name="T33" fmla="*/ 61 h 149"/>
                <a:gd name="T34" fmla="*/ 105 w 110"/>
                <a:gd name="T35" fmla="*/ 61 h 149"/>
                <a:gd name="T36" fmla="*/ 110 w 110"/>
                <a:gd name="T37" fmla="*/ 59 h 149"/>
                <a:gd name="T38" fmla="*/ 109 w 110"/>
                <a:gd name="T39" fmla="*/ 54 h 149"/>
                <a:gd name="T40" fmla="*/ 57 w 110"/>
                <a:gd name="T41" fmla="*/ 2 h 149"/>
                <a:gd name="T42" fmla="*/ 51 w 110"/>
                <a:gd name="T43" fmla="*/ 2 h 149"/>
                <a:gd name="T44" fmla="*/ 1 w 110"/>
                <a:gd name="T45" fmla="*/ 52 h 149"/>
                <a:gd name="T46" fmla="*/ 0 w 110"/>
                <a:gd name="T47"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49">
                  <a:moveTo>
                    <a:pt x="0" y="57"/>
                  </a:moveTo>
                  <a:cubicBezTo>
                    <a:pt x="1" y="59"/>
                    <a:pt x="3" y="60"/>
                    <a:pt x="5" y="60"/>
                  </a:cubicBezTo>
                  <a:cubicBezTo>
                    <a:pt x="20" y="60"/>
                    <a:pt x="20" y="60"/>
                    <a:pt x="20" y="60"/>
                  </a:cubicBezTo>
                  <a:cubicBezTo>
                    <a:pt x="20" y="145"/>
                    <a:pt x="20" y="145"/>
                    <a:pt x="20" y="145"/>
                  </a:cubicBezTo>
                  <a:cubicBezTo>
                    <a:pt x="20" y="147"/>
                    <a:pt x="22" y="149"/>
                    <a:pt x="24" y="149"/>
                  </a:cubicBezTo>
                  <a:cubicBezTo>
                    <a:pt x="26" y="149"/>
                    <a:pt x="28" y="147"/>
                    <a:pt x="28" y="145"/>
                  </a:cubicBezTo>
                  <a:cubicBezTo>
                    <a:pt x="28" y="55"/>
                    <a:pt x="28" y="55"/>
                    <a:pt x="28" y="55"/>
                  </a:cubicBezTo>
                  <a:cubicBezTo>
                    <a:pt x="28" y="53"/>
                    <a:pt x="26" y="51"/>
                    <a:pt x="24" y="51"/>
                  </a:cubicBezTo>
                  <a:cubicBezTo>
                    <a:pt x="15" y="51"/>
                    <a:pt x="15" y="51"/>
                    <a:pt x="15" y="51"/>
                  </a:cubicBezTo>
                  <a:cubicBezTo>
                    <a:pt x="54" y="12"/>
                    <a:pt x="54" y="12"/>
                    <a:pt x="54" y="12"/>
                  </a:cubicBezTo>
                  <a:cubicBezTo>
                    <a:pt x="95" y="52"/>
                    <a:pt x="95" y="52"/>
                    <a:pt x="95" y="52"/>
                  </a:cubicBezTo>
                  <a:cubicBezTo>
                    <a:pt x="86" y="52"/>
                    <a:pt x="86" y="52"/>
                    <a:pt x="86" y="52"/>
                  </a:cubicBezTo>
                  <a:cubicBezTo>
                    <a:pt x="83" y="52"/>
                    <a:pt x="81" y="54"/>
                    <a:pt x="81" y="57"/>
                  </a:cubicBezTo>
                  <a:cubicBezTo>
                    <a:pt x="81" y="84"/>
                    <a:pt x="81" y="84"/>
                    <a:pt x="81" y="84"/>
                  </a:cubicBezTo>
                  <a:cubicBezTo>
                    <a:pt x="81" y="87"/>
                    <a:pt x="83" y="89"/>
                    <a:pt x="86" y="89"/>
                  </a:cubicBezTo>
                  <a:cubicBezTo>
                    <a:pt x="88" y="89"/>
                    <a:pt x="90" y="87"/>
                    <a:pt x="90" y="84"/>
                  </a:cubicBezTo>
                  <a:cubicBezTo>
                    <a:pt x="90" y="61"/>
                    <a:pt x="90" y="61"/>
                    <a:pt x="90" y="61"/>
                  </a:cubicBezTo>
                  <a:cubicBezTo>
                    <a:pt x="105" y="61"/>
                    <a:pt x="105" y="61"/>
                    <a:pt x="105" y="61"/>
                  </a:cubicBezTo>
                  <a:cubicBezTo>
                    <a:pt x="107" y="61"/>
                    <a:pt x="109" y="60"/>
                    <a:pt x="110" y="59"/>
                  </a:cubicBezTo>
                  <a:cubicBezTo>
                    <a:pt x="110" y="57"/>
                    <a:pt x="110" y="55"/>
                    <a:pt x="109" y="54"/>
                  </a:cubicBezTo>
                  <a:cubicBezTo>
                    <a:pt x="57" y="2"/>
                    <a:pt x="57" y="2"/>
                    <a:pt x="57" y="2"/>
                  </a:cubicBezTo>
                  <a:cubicBezTo>
                    <a:pt x="56" y="0"/>
                    <a:pt x="53" y="0"/>
                    <a:pt x="51" y="2"/>
                  </a:cubicBezTo>
                  <a:cubicBezTo>
                    <a:pt x="1" y="52"/>
                    <a:pt x="1" y="52"/>
                    <a:pt x="1" y="52"/>
                  </a:cubicBezTo>
                  <a:cubicBezTo>
                    <a:pt x="0" y="53"/>
                    <a:pt x="0" y="55"/>
                    <a:pt x="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502"/>
            <p:cNvSpPr/>
            <p:nvPr/>
          </p:nvSpPr>
          <p:spPr bwMode="auto">
            <a:xfrm>
              <a:off x="6630014" y="4714876"/>
              <a:ext cx="115887" cy="101600"/>
            </a:xfrm>
            <a:custGeom>
              <a:avLst/>
              <a:gdLst>
                <a:gd name="T0" fmla="*/ 5 w 89"/>
                <a:gd name="T1" fmla="*/ 60 h 78"/>
                <a:gd name="T2" fmla="*/ 18 w 89"/>
                <a:gd name="T3" fmla="*/ 60 h 78"/>
                <a:gd name="T4" fmla="*/ 18 w 89"/>
                <a:gd name="T5" fmla="*/ 74 h 78"/>
                <a:gd name="T6" fmla="*/ 23 w 89"/>
                <a:gd name="T7" fmla="*/ 78 h 78"/>
                <a:gd name="T8" fmla="*/ 27 w 89"/>
                <a:gd name="T9" fmla="*/ 74 h 78"/>
                <a:gd name="T10" fmla="*/ 27 w 89"/>
                <a:gd name="T11" fmla="*/ 55 h 78"/>
                <a:gd name="T12" fmla="*/ 23 w 89"/>
                <a:gd name="T13" fmla="*/ 51 h 78"/>
                <a:gd name="T14" fmla="*/ 16 w 89"/>
                <a:gd name="T15" fmla="*/ 51 h 78"/>
                <a:gd name="T16" fmla="*/ 54 w 89"/>
                <a:gd name="T17" fmla="*/ 11 h 78"/>
                <a:gd name="T18" fmla="*/ 81 w 89"/>
                <a:gd name="T19" fmla="*/ 38 h 78"/>
                <a:gd name="T20" fmla="*/ 87 w 89"/>
                <a:gd name="T21" fmla="*/ 38 h 78"/>
                <a:gd name="T22" fmla="*/ 87 w 89"/>
                <a:gd name="T23" fmla="*/ 32 h 78"/>
                <a:gd name="T24" fmla="*/ 58 w 89"/>
                <a:gd name="T25" fmla="*/ 2 h 78"/>
                <a:gd name="T26" fmla="*/ 51 w 89"/>
                <a:gd name="T27" fmla="*/ 2 h 78"/>
                <a:gd name="T28" fmla="*/ 2 w 89"/>
                <a:gd name="T29" fmla="*/ 52 h 78"/>
                <a:gd name="T30" fmla="*/ 1 w 89"/>
                <a:gd name="T31" fmla="*/ 57 h 78"/>
                <a:gd name="T32" fmla="*/ 5 w 89"/>
                <a:gd name="T33"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78">
                  <a:moveTo>
                    <a:pt x="5" y="60"/>
                  </a:moveTo>
                  <a:cubicBezTo>
                    <a:pt x="18" y="60"/>
                    <a:pt x="18" y="60"/>
                    <a:pt x="18" y="60"/>
                  </a:cubicBezTo>
                  <a:cubicBezTo>
                    <a:pt x="18" y="74"/>
                    <a:pt x="18" y="74"/>
                    <a:pt x="18" y="74"/>
                  </a:cubicBezTo>
                  <a:cubicBezTo>
                    <a:pt x="18" y="76"/>
                    <a:pt x="20" y="78"/>
                    <a:pt x="23" y="78"/>
                  </a:cubicBezTo>
                  <a:cubicBezTo>
                    <a:pt x="25" y="78"/>
                    <a:pt x="27" y="76"/>
                    <a:pt x="27" y="74"/>
                  </a:cubicBezTo>
                  <a:cubicBezTo>
                    <a:pt x="27" y="55"/>
                    <a:pt x="27" y="55"/>
                    <a:pt x="27" y="55"/>
                  </a:cubicBezTo>
                  <a:cubicBezTo>
                    <a:pt x="27" y="53"/>
                    <a:pt x="25" y="51"/>
                    <a:pt x="23" y="51"/>
                  </a:cubicBezTo>
                  <a:cubicBezTo>
                    <a:pt x="16" y="51"/>
                    <a:pt x="16" y="51"/>
                    <a:pt x="16" y="51"/>
                  </a:cubicBezTo>
                  <a:cubicBezTo>
                    <a:pt x="54" y="11"/>
                    <a:pt x="54" y="11"/>
                    <a:pt x="54" y="11"/>
                  </a:cubicBezTo>
                  <a:cubicBezTo>
                    <a:pt x="81" y="38"/>
                    <a:pt x="81" y="38"/>
                    <a:pt x="81" y="38"/>
                  </a:cubicBezTo>
                  <a:cubicBezTo>
                    <a:pt x="83" y="40"/>
                    <a:pt x="85" y="40"/>
                    <a:pt x="87" y="38"/>
                  </a:cubicBezTo>
                  <a:cubicBezTo>
                    <a:pt x="89" y="36"/>
                    <a:pt x="89" y="33"/>
                    <a:pt x="87" y="32"/>
                  </a:cubicBezTo>
                  <a:cubicBezTo>
                    <a:pt x="58" y="2"/>
                    <a:pt x="58" y="2"/>
                    <a:pt x="58" y="2"/>
                  </a:cubicBezTo>
                  <a:cubicBezTo>
                    <a:pt x="56" y="0"/>
                    <a:pt x="53" y="0"/>
                    <a:pt x="51" y="2"/>
                  </a:cubicBezTo>
                  <a:cubicBezTo>
                    <a:pt x="2" y="52"/>
                    <a:pt x="2" y="52"/>
                    <a:pt x="2" y="52"/>
                  </a:cubicBezTo>
                  <a:cubicBezTo>
                    <a:pt x="0" y="53"/>
                    <a:pt x="0" y="55"/>
                    <a:pt x="1" y="57"/>
                  </a:cubicBezTo>
                  <a:cubicBezTo>
                    <a:pt x="1" y="58"/>
                    <a:pt x="3" y="60"/>
                    <a:pt x="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03"/>
            <p:cNvSpPr/>
            <p:nvPr/>
          </p:nvSpPr>
          <p:spPr bwMode="auto">
            <a:xfrm>
              <a:off x="6528414" y="4781551"/>
              <a:ext cx="138112" cy="160338"/>
            </a:xfrm>
            <a:custGeom>
              <a:avLst/>
              <a:gdLst>
                <a:gd name="T0" fmla="*/ 5 w 107"/>
                <a:gd name="T1" fmla="*/ 57 h 123"/>
                <a:gd name="T2" fmla="*/ 17 w 107"/>
                <a:gd name="T3" fmla="*/ 57 h 123"/>
                <a:gd name="T4" fmla="*/ 17 w 107"/>
                <a:gd name="T5" fmla="*/ 119 h 123"/>
                <a:gd name="T6" fmla="*/ 21 w 107"/>
                <a:gd name="T7" fmla="*/ 123 h 123"/>
                <a:gd name="T8" fmla="*/ 26 w 107"/>
                <a:gd name="T9" fmla="*/ 119 h 123"/>
                <a:gd name="T10" fmla="*/ 26 w 107"/>
                <a:gd name="T11" fmla="*/ 53 h 123"/>
                <a:gd name="T12" fmla="*/ 21 w 107"/>
                <a:gd name="T13" fmla="*/ 48 h 123"/>
                <a:gd name="T14" fmla="*/ 15 w 107"/>
                <a:gd name="T15" fmla="*/ 48 h 123"/>
                <a:gd name="T16" fmla="*/ 52 w 107"/>
                <a:gd name="T17" fmla="*/ 11 h 123"/>
                <a:gd name="T18" fmla="*/ 91 w 107"/>
                <a:gd name="T19" fmla="*/ 50 h 123"/>
                <a:gd name="T20" fmla="*/ 84 w 107"/>
                <a:gd name="T21" fmla="*/ 50 h 123"/>
                <a:gd name="T22" fmla="*/ 80 w 107"/>
                <a:gd name="T23" fmla="*/ 55 h 123"/>
                <a:gd name="T24" fmla="*/ 80 w 107"/>
                <a:gd name="T25" fmla="*/ 60 h 123"/>
                <a:gd name="T26" fmla="*/ 84 w 107"/>
                <a:gd name="T27" fmla="*/ 64 h 123"/>
                <a:gd name="T28" fmla="*/ 89 w 107"/>
                <a:gd name="T29" fmla="*/ 60 h 123"/>
                <a:gd name="T30" fmla="*/ 89 w 107"/>
                <a:gd name="T31" fmla="*/ 59 h 123"/>
                <a:gd name="T32" fmla="*/ 102 w 107"/>
                <a:gd name="T33" fmla="*/ 59 h 123"/>
                <a:gd name="T34" fmla="*/ 106 w 107"/>
                <a:gd name="T35" fmla="*/ 57 h 123"/>
                <a:gd name="T36" fmla="*/ 105 w 107"/>
                <a:gd name="T37" fmla="*/ 52 h 123"/>
                <a:gd name="T38" fmla="*/ 55 w 107"/>
                <a:gd name="T39" fmla="*/ 2 h 123"/>
                <a:gd name="T40" fmla="*/ 49 w 107"/>
                <a:gd name="T41" fmla="*/ 2 h 123"/>
                <a:gd name="T42" fmla="*/ 1 w 107"/>
                <a:gd name="T43" fmla="*/ 49 h 123"/>
                <a:gd name="T44" fmla="*/ 0 w 107"/>
                <a:gd name="T45" fmla="*/ 54 h 123"/>
                <a:gd name="T46" fmla="*/ 5 w 107"/>
                <a:gd name="T47" fmla="*/ 5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5" y="57"/>
                  </a:moveTo>
                  <a:cubicBezTo>
                    <a:pt x="17" y="57"/>
                    <a:pt x="17" y="57"/>
                    <a:pt x="17" y="57"/>
                  </a:cubicBezTo>
                  <a:cubicBezTo>
                    <a:pt x="17" y="119"/>
                    <a:pt x="17" y="119"/>
                    <a:pt x="17" y="119"/>
                  </a:cubicBezTo>
                  <a:cubicBezTo>
                    <a:pt x="17" y="121"/>
                    <a:pt x="19" y="123"/>
                    <a:pt x="21" y="123"/>
                  </a:cubicBezTo>
                  <a:cubicBezTo>
                    <a:pt x="24" y="123"/>
                    <a:pt x="26" y="121"/>
                    <a:pt x="26" y="119"/>
                  </a:cubicBezTo>
                  <a:cubicBezTo>
                    <a:pt x="26" y="53"/>
                    <a:pt x="26" y="53"/>
                    <a:pt x="26" y="53"/>
                  </a:cubicBezTo>
                  <a:cubicBezTo>
                    <a:pt x="26" y="50"/>
                    <a:pt x="24" y="48"/>
                    <a:pt x="21" y="48"/>
                  </a:cubicBezTo>
                  <a:cubicBezTo>
                    <a:pt x="15" y="48"/>
                    <a:pt x="15" y="48"/>
                    <a:pt x="15" y="48"/>
                  </a:cubicBezTo>
                  <a:cubicBezTo>
                    <a:pt x="52" y="11"/>
                    <a:pt x="52" y="11"/>
                    <a:pt x="52" y="11"/>
                  </a:cubicBezTo>
                  <a:cubicBezTo>
                    <a:pt x="91" y="50"/>
                    <a:pt x="91" y="50"/>
                    <a:pt x="91" y="50"/>
                  </a:cubicBezTo>
                  <a:cubicBezTo>
                    <a:pt x="84" y="50"/>
                    <a:pt x="84" y="50"/>
                    <a:pt x="84" y="50"/>
                  </a:cubicBezTo>
                  <a:cubicBezTo>
                    <a:pt x="82" y="50"/>
                    <a:pt x="80" y="52"/>
                    <a:pt x="80" y="55"/>
                  </a:cubicBezTo>
                  <a:cubicBezTo>
                    <a:pt x="80" y="60"/>
                    <a:pt x="80" y="60"/>
                    <a:pt x="80" y="60"/>
                  </a:cubicBezTo>
                  <a:cubicBezTo>
                    <a:pt x="80" y="62"/>
                    <a:pt x="82" y="64"/>
                    <a:pt x="84" y="64"/>
                  </a:cubicBezTo>
                  <a:cubicBezTo>
                    <a:pt x="87" y="64"/>
                    <a:pt x="89" y="62"/>
                    <a:pt x="89" y="60"/>
                  </a:cubicBezTo>
                  <a:cubicBezTo>
                    <a:pt x="89" y="59"/>
                    <a:pt x="89" y="59"/>
                    <a:pt x="89" y="59"/>
                  </a:cubicBezTo>
                  <a:cubicBezTo>
                    <a:pt x="102" y="59"/>
                    <a:pt x="102" y="59"/>
                    <a:pt x="102" y="59"/>
                  </a:cubicBezTo>
                  <a:cubicBezTo>
                    <a:pt x="104" y="59"/>
                    <a:pt x="105" y="58"/>
                    <a:pt x="106" y="57"/>
                  </a:cubicBezTo>
                  <a:cubicBezTo>
                    <a:pt x="107" y="55"/>
                    <a:pt x="106" y="53"/>
                    <a:pt x="105" y="52"/>
                  </a:cubicBezTo>
                  <a:cubicBezTo>
                    <a:pt x="55" y="2"/>
                    <a:pt x="55" y="2"/>
                    <a:pt x="55" y="2"/>
                  </a:cubicBezTo>
                  <a:cubicBezTo>
                    <a:pt x="54" y="0"/>
                    <a:pt x="51" y="0"/>
                    <a:pt x="49" y="2"/>
                  </a:cubicBezTo>
                  <a:cubicBezTo>
                    <a:pt x="1" y="49"/>
                    <a:pt x="1" y="49"/>
                    <a:pt x="1" y="49"/>
                  </a:cubicBezTo>
                  <a:cubicBezTo>
                    <a:pt x="0" y="51"/>
                    <a:pt x="0" y="53"/>
                    <a:pt x="0" y="54"/>
                  </a:cubicBezTo>
                  <a:cubicBezTo>
                    <a:pt x="1" y="56"/>
                    <a:pt x="3" y="57"/>
                    <a:pt x="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Freeform 140"/>
          <p:cNvSpPr/>
          <p:nvPr/>
        </p:nvSpPr>
        <p:spPr>
          <a:xfrm>
            <a:off x="492303" y="5138085"/>
            <a:ext cx="9098377" cy="1642704"/>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defTabSz="583170" rtl="0">
              <a:spcAft>
                <a:spcPts val="300"/>
              </a:spcAft>
              <a:buFont typeface="Arial" panose="020B0604020202020204" pitchFamily="34" charset="0"/>
              <a:buNone/>
            </a:pPr>
            <a:r>
              <a:rPr lang="kk" sz="1600" b="0" i="0" u="none" strike="noStrike">
                <a:solidFill>
                  <a:srgbClr val="EF7F1A"/>
                </a:solidFill>
                <a:latin typeface="Arial"/>
              </a:rPr>
              <a:t>                      Іс-шараларды орындау мыналарға мүмкіндік береді:</a:t>
            </a:r>
          </a:p>
        </p:txBody>
      </p:sp>
      <p:sp>
        <p:nvSpPr>
          <p:cNvPr id="72" name="Rectangle 5"/>
          <p:cNvSpPr>
            <a:spLocks noChangeArrowheads="1"/>
          </p:cNvSpPr>
          <p:nvPr/>
        </p:nvSpPr>
        <p:spPr bwMode="auto">
          <a:xfrm>
            <a:off x="586399" y="5415191"/>
            <a:ext cx="10583395" cy="1272553"/>
          </a:xfrm>
          <a:prstGeom prst="rect">
            <a:avLst/>
          </a:prstGeom>
          <a:solidFill>
            <a:schemeClr val="lt1"/>
          </a:solidFill>
          <a:ln w="19050" cap="flat" cmpd="sng" algn="ctr">
            <a:noFill/>
            <a:prstDash val="solid"/>
            <a:miter lim="800000"/>
            <a:headEnd type="none" w="med" len="med"/>
            <a:tailEnd type="none" w="med" len="lg"/>
          </a:ln>
        </p:spPr>
        <p:txBody>
          <a:bodyPr lIns="108000" tIns="180000" rIns="72000" bIns="72000" anchor="ctr" anchorCtr="0"/>
          <a:lstStyle/>
          <a:p>
            <a:pPr algn="just" rtl="0">
              <a:spcAft>
                <a:spcPts val="300"/>
              </a:spcAft>
              <a:buClr>
                <a:srgbClr val="008E22"/>
              </a:buClr>
              <a:buFont typeface="Wingdings" panose="05000000000000000000" pitchFamily="2" charset="2"/>
              <a:buChar char="ü"/>
            </a:pPr>
            <a:r>
              <a:rPr lang="kk" sz="1600" b="0" i="0" u="none" strike="noStrike">
                <a:solidFill>
                  <a:srgbClr val="32373C"/>
                </a:solidFill>
                <a:latin typeface="Arial"/>
              </a:rPr>
              <a:t> </a:t>
            </a:r>
            <a:r>
              <a:rPr lang="kk" sz="1600" b="0" i="0" u="none" strike="noStrike" kern="0">
                <a:solidFill>
                  <a:srgbClr val="32373C"/>
                </a:solidFill>
                <a:latin typeface="Arial"/>
                <a:cs typeface="Arial"/>
              </a:rPr>
              <a:t>жылу энергиясын өндіру бойынша қызметтерді үздіксіз көрсетуді қамтамасыз етуге болатын негізгі жабдықты техникалық жарамды күйде ұстауды қамтамасыз ету</a:t>
            </a:r>
            <a:r>
              <a:rPr lang="kk" sz="1600" b="0" i="0" u="none" strike="noStrike">
                <a:solidFill>
                  <a:srgbClr val="32373C"/>
                </a:solidFill>
                <a:latin typeface="Arial"/>
              </a:rPr>
              <a:t>;</a:t>
            </a:r>
            <a:endParaRPr lang="ru-RU" sz="1600">
              <a:solidFill>
                <a:srgbClr val="32373C"/>
              </a:solidFill>
            </a:endParaRPr>
          </a:p>
          <a:p>
            <a:pPr algn="just" rtl="0">
              <a:spcAft>
                <a:spcPts val="300"/>
              </a:spcAft>
              <a:buClr>
                <a:srgbClr val="008E22"/>
              </a:buClr>
              <a:buFont typeface="Wingdings" panose="05000000000000000000" pitchFamily="2" charset="2"/>
              <a:buChar char="ü"/>
            </a:pPr>
            <a:r>
              <a:rPr lang="kk" sz="1600" b="0" i="0" u="none" strike="noStrike">
                <a:solidFill>
                  <a:srgbClr val="32373C"/>
                </a:solidFill>
                <a:latin typeface="Arial"/>
              </a:rPr>
              <a:t> </a:t>
            </a:r>
            <a:r>
              <a:rPr lang="kk" sz="1600" b="0" i="0" u="none" strike="noStrike" kern="0">
                <a:solidFill>
                  <a:srgbClr val="32373C"/>
                </a:solidFill>
                <a:latin typeface="Arial"/>
                <a:cs typeface="Arial"/>
              </a:rPr>
              <a:t>төтенше немесе күтпеген жағдайларды жоюға үнемі дайын болу</a:t>
            </a:r>
            <a:r>
              <a:rPr lang="kk" sz="1600" b="0" i="0" u="none" strike="noStrike">
                <a:solidFill>
                  <a:srgbClr val="32373C"/>
                </a:solidFill>
                <a:latin typeface="Arial"/>
              </a:rPr>
              <a:t>;</a:t>
            </a:r>
          </a:p>
          <a:p>
            <a:pPr algn="just" rtl="0">
              <a:spcAft>
                <a:spcPts val="300"/>
              </a:spcAft>
              <a:buClr>
                <a:srgbClr val="008E22"/>
              </a:buClr>
              <a:buFont typeface="Wingdings" panose="05000000000000000000" pitchFamily="2" charset="2"/>
              <a:buChar char="ü"/>
            </a:pPr>
            <a:r>
              <a:rPr lang="kk" sz="1600" b="0" i="0" u="none" strike="noStrike">
                <a:solidFill>
                  <a:srgbClr val="32373C"/>
                </a:solidFill>
                <a:latin typeface="Arial"/>
              </a:rPr>
              <a:t>  жабдықтың тиімділігін және ұсынылатын реттелетін қызметтердің сапасын арттыру</a:t>
            </a:r>
            <a:endParaRPr lang="ru-RU" sz="1600">
              <a:solidFill>
                <a:srgbClr val="32373C"/>
              </a:solidFill>
            </a:endParaRPr>
          </a:p>
        </p:txBody>
      </p:sp>
      <p:pic>
        <p:nvPicPr>
          <p:cNvPr id="73" name="Рисунок 72"/>
          <p:cNvPicPr>
            <a:picLocks noChangeAspect="1"/>
          </p:cNvPicPr>
          <p:nvPr/>
        </p:nvPicPr>
        <p:blipFill>
          <a:blip r:embed="rId6"/>
          <a:stretch>
            <a:fillRect/>
          </a:stretch>
        </p:blipFill>
        <p:spPr>
          <a:xfrm>
            <a:off x="704605" y="4899795"/>
            <a:ext cx="719657" cy="648976"/>
          </a:xfrm>
          <a:prstGeom prst="rect">
            <a:avLst/>
          </a:prstGeom>
        </p:spPr>
      </p:pic>
      <p:pic>
        <p:nvPicPr>
          <p:cNvPr id="75" name="Рисунок 74"/>
          <p:cNvPicPr>
            <a:picLocks noChangeAspect="1"/>
          </p:cNvPicPr>
          <p:nvPr/>
        </p:nvPicPr>
        <p:blipFill>
          <a:blip r:embed="rId7"/>
          <a:stretch>
            <a:fillRect/>
          </a:stretch>
        </p:blipFill>
        <p:spPr>
          <a:xfrm>
            <a:off x="344324" y="1824092"/>
            <a:ext cx="384081" cy="384081"/>
          </a:xfrm>
          <a:prstGeom prst="rect">
            <a:avLst/>
          </a:prstGeom>
        </p:spPr>
      </p:pic>
      <p:pic>
        <p:nvPicPr>
          <p:cNvPr id="76" name="Рисунок 75"/>
          <p:cNvPicPr>
            <a:picLocks noChangeAspect="1"/>
          </p:cNvPicPr>
          <p:nvPr/>
        </p:nvPicPr>
        <p:blipFill>
          <a:blip r:embed="rId8"/>
          <a:stretch>
            <a:fillRect/>
          </a:stretch>
        </p:blipFill>
        <p:spPr>
          <a:xfrm>
            <a:off x="320524" y="3664522"/>
            <a:ext cx="384081" cy="384081"/>
          </a:xfrm>
          <a:prstGeom prst="rect">
            <a:avLst/>
          </a:prstGeom>
        </p:spPr>
      </p:pic>
      <p:grpSp>
        <p:nvGrpSpPr>
          <p:cNvPr id="49" name="Group 37"/>
          <p:cNvGrpSpPr/>
          <p:nvPr/>
        </p:nvGrpSpPr>
        <p:grpSpPr>
          <a:xfrm>
            <a:off x="5592206" y="3438042"/>
            <a:ext cx="172580" cy="3051175"/>
            <a:chOff x="10288826" y="2803525"/>
            <a:chExt cx="172580" cy="3051175"/>
          </a:xfrm>
          <a:scene3d>
            <a:camera prst="orthographicFront">
              <a:rot lat="0" lon="21300000" rev="16200000"/>
            </a:camera>
            <a:lightRig rig="threePt" dir="t"/>
          </a:scene3d>
        </p:grpSpPr>
        <p:grpSp>
          <p:nvGrpSpPr>
            <p:cNvPr id="59" name="Group 20"/>
            <p:cNvGrpSpPr/>
            <p:nvPr/>
          </p:nvGrpSpPr>
          <p:grpSpPr>
            <a:xfrm>
              <a:off x="10288826" y="4094462"/>
              <a:ext cx="172580" cy="469699"/>
              <a:chOff x="3531025" y="4266495"/>
              <a:chExt cx="392739" cy="823525"/>
            </a:xfrm>
          </p:grpSpPr>
          <p:sp>
            <p:nvSpPr>
              <p:cNvPr id="62" name="Freeform 21"/>
              <p:cNvSpPr/>
              <p:nvPr/>
            </p:nvSpPr>
            <p:spPr>
              <a:xfrm>
                <a:off x="3635800" y="4266495"/>
                <a:ext cx="287964" cy="823525"/>
              </a:xfrm>
              <a:custGeom>
                <a:avLst/>
                <a:gdLst>
                  <a:gd name="connsiteX0" fmla="*/ 0 w 485775"/>
                  <a:gd name="connsiteY0" fmla="*/ 0 h 962025"/>
                  <a:gd name="connsiteX1" fmla="*/ 485775 w 485775"/>
                  <a:gd name="connsiteY1" fmla="*/ 485775 h 962025"/>
                  <a:gd name="connsiteX2" fmla="*/ 9525 w 485775"/>
                  <a:gd name="connsiteY2" fmla="*/ 962025 h 962025"/>
                </a:gdLst>
                <a:ahLst/>
                <a:cxnLst>
                  <a:cxn ang="0">
                    <a:pos x="connsiteX0" y="connsiteY0"/>
                  </a:cxn>
                  <a:cxn ang="0">
                    <a:pos x="connsiteX1" y="connsiteY1"/>
                  </a:cxn>
                  <a:cxn ang="0">
                    <a:pos x="connsiteX2" y="connsiteY2"/>
                  </a:cxn>
                </a:cxnLst>
                <a:rect l="l" t="t" r="r" b="b"/>
                <a:pathLst>
                  <a:path w="485775" h="962025">
                    <a:moveTo>
                      <a:pt x="0" y="0"/>
                    </a:moveTo>
                    <a:lnTo>
                      <a:pt x="485775" y="485775"/>
                    </a:lnTo>
                    <a:lnTo>
                      <a:pt x="9525" y="96202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Freeform 23"/>
              <p:cNvSpPr/>
              <p:nvPr/>
            </p:nvSpPr>
            <p:spPr>
              <a:xfrm>
                <a:off x="3531025" y="4266495"/>
                <a:ext cx="287964" cy="823525"/>
              </a:xfrm>
              <a:custGeom>
                <a:avLst/>
                <a:gdLst>
                  <a:gd name="connsiteX0" fmla="*/ 0 w 485775"/>
                  <a:gd name="connsiteY0" fmla="*/ 0 h 962025"/>
                  <a:gd name="connsiteX1" fmla="*/ 485775 w 485775"/>
                  <a:gd name="connsiteY1" fmla="*/ 485775 h 962025"/>
                  <a:gd name="connsiteX2" fmla="*/ 9525 w 485775"/>
                  <a:gd name="connsiteY2" fmla="*/ 962025 h 962025"/>
                </a:gdLst>
                <a:ahLst/>
                <a:cxnLst>
                  <a:cxn ang="0">
                    <a:pos x="connsiteX0" y="connsiteY0"/>
                  </a:cxn>
                  <a:cxn ang="0">
                    <a:pos x="connsiteX1" y="connsiteY1"/>
                  </a:cxn>
                  <a:cxn ang="0">
                    <a:pos x="connsiteX2" y="connsiteY2"/>
                  </a:cxn>
                </a:cxnLst>
                <a:rect l="l" t="t" r="r" b="b"/>
                <a:pathLst>
                  <a:path w="485775" h="962025">
                    <a:moveTo>
                      <a:pt x="0" y="0"/>
                    </a:moveTo>
                    <a:lnTo>
                      <a:pt x="485775" y="485775"/>
                    </a:lnTo>
                    <a:lnTo>
                      <a:pt x="9525" y="962025"/>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0" name="Прямая соединительная линия 5"/>
            <p:cNvCxnSpPr/>
            <p:nvPr/>
          </p:nvCxnSpPr>
          <p:spPr>
            <a:xfrm flipH="1">
              <a:off x="10311014" y="2803525"/>
              <a:ext cx="0" cy="1135047"/>
            </a:xfrm>
            <a:prstGeom prst="lin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Прямая соединительная линия 6"/>
            <p:cNvCxnSpPr/>
            <p:nvPr/>
          </p:nvCxnSpPr>
          <p:spPr>
            <a:xfrm flipH="1">
              <a:off x="10311014" y="4720051"/>
              <a:ext cx="0" cy="1134649"/>
            </a:xfrm>
            <a:prstGeom prst="lin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
        <p:nvSpPr>
          <p:cNvPr id="36" name="Rectangle 121">
            <a:extLst>
              <a:ext uri="{FF2B5EF4-FFF2-40B4-BE49-F238E27FC236}">
                <a16:creationId xmlns:a16="http://schemas.microsoft.com/office/drawing/2014/main" id="{A6D9115A-3C17-49AA-9A5F-94D437A29D64}"/>
              </a:ext>
            </a:extLst>
          </p:cNvPr>
          <p:cNvSpPr/>
          <p:nvPr/>
        </p:nvSpPr>
        <p:spPr>
          <a:xfrm>
            <a:off x="6208500" y="1367576"/>
            <a:ext cx="2168060" cy="2226736"/>
          </a:xfrm>
          <a:prstGeom prst="rect">
            <a:avLst/>
          </a:prstGeom>
          <a:gradFill flip="none" rotWithShape="1">
            <a:gsLst>
              <a:gs pos="0">
                <a:schemeClr val="bg1">
                  <a:lumMod val="95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44" name="Group 3424">
            <a:extLst>
              <a:ext uri="{FF2B5EF4-FFF2-40B4-BE49-F238E27FC236}">
                <a16:creationId xmlns:a16="http://schemas.microsoft.com/office/drawing/2014/main" id="{0B6E1F47-4CE1-4D97-A5D2-D24104840976}"/>
              </a:ext>
            </a:extLst>
          </p:cNvPr>
          <p:cNvGrpSpPr/>
          <p:nvPr/>
        </p:nvGrpSpPr>
        <p:grpSpPr>
          <a:xfrm>
            <a:off x="9937861" y="1491470"/>
            <a:ext cx="371475" cy="369888"/>
            <a:chOff x="5575914" y="2635251"/>
            <a:chExt cx="371475" cy="369888"/>
          </a:xfrm>
        </p:grpSpPr>
        <p:sp>
          <p:nvSpPr>
            <p:cNvPr id="45" name="Freeform 2525">
              <a:extLst>
                <a:ext uri="{FF2B5EF4-FFF2-40B4-BE49-F238E27FC236}">
                  <a16:creationId xmlns:a16="http://schemas.microsoft.com/office/drawing/2014/main" id="{180B0921-D47C-4D06-BCB0-C4DCCD7AEDCE}"/>
                </a:ext>
              </a:extLst>
            </p:cNvPr>
            <p:cNvSpPr>
              <a:spLocks/>
            </p:cNvSpPr>
            <p:nvPr/>
          </p:nvSpPr>
          <p:spPr bwMode="auto">
            <a:xfrm>
              <a:off x="5579089" y="2635251"/>
              <a:ext cx="368300" cy="249238"/>
            </a:xfrm>
            <a:custGeom>
              <a:avLst/>
              <a:gdLst>
                <a:gd name="T0" fmla="*/ 281 w 282"/>
                <a:gd name="T1" fmla="*/ 3 h 191"/>
                <a:gd name="T2" fmla="*/ 280 w 282"/>
                <a:gd name="T3" fmla="*/ 2 h 191"/>
                <a:gd name="T4" fmla="*/ 280 w 282"/>
                <a:gd name="T5" fmla="*/ 2 h 191"/>
                <a:gd name="T6" fmla="*/ 280 w 282"/>
                <a:gd name="T7" fmla="*/ 2 h 191"/>
                <a:gd name="T8" fmla="*/ 279 w 282"/>
                <a:gd name="T9" fmla="*/ 1 h 191"/>
                <a:gd name="T10" fmla="*/ 277 w 282"/>
                <a:gd name="T11" fmla="*/ 0 h 191"/>
                <a:gd name="T12" fmla="*/ 211 w 282"/>
                <a:gd name="T13" fmla="*/ 0 h 191"/>
                <a:gd name="T14" fmla="*/ 207 w 282"/>
                <a:gd name="T15" fmla="*/ 5 h 191"/>
                <a:gd name="T16" fmla="*/ 211 w 282"/>
                <a:gd name="T17" fmla="*/ 9 h 191"/>
                <a:gd name="T18" fmla="*/ 266 w 282"/>
                <a:gd name="T19" fmla="*/ 9 h 191"/>
                <a:gd name="T20" fmla="*/ 190 w 282"/>
                <a:gd name="T21" fmla="*/ 85 h 191"/>
                <a:gd name="T22" fmla="*/ 175 w 282"/>
                <a:gd name="T23" fmla="*/ 70 h 191"/>
                <a:gd name="T24" fmla="*/ 169 w 282"/>
                <a:gd name="T25" fmla="*/ 70 h 191"/>
                <a:gd name="T26" fmla="*/ 106 w 282"/>
                <a:gd name="T27" fmla="*/ 133 h 191"/>
                <a:gd name="T28" fmla="*/ 82 w 282"/>
                <a:gd name="T29" fmla="*/ 109 h 191"/>
                <a:gd name="T30" fmla="*/ 76 w 282"/>
                <a:gd name="T31" fmla="*/ 109 h 191"/>
                <a:gd name="T32" fmla="*/ 2 w 282"/>
                <a:gd name="T33" fmla="*/ 183 h 191"/>
                <a:gd name="T34" fmla="*/ 2 w 282"/>
                <a:gd name="T35" fmla="*/ 190 h 191"/>
                <a:gd name="T36" fmla="*/ 5 w 282"/>
                <a:gd name="T37" fmla="*/ 191 h 191"/>
                <a:gd name="T38" fmla="*/ 8 w 282"/>
                <a:gd name="T39" fmla="*/ 190 h 191"/>
                <a:gd name="T40" fmla="*/ 79 w 282"/>
                <a:gd name="T41" fmla="*/ 119 h 191"/>
                <a:gd name="T42" fmla="*/ 103 w 282"/>
                <a:gd name="T43" fmla="*/ 142 h 191"/>
                <a:gd name="T44" fmla="*/ 109 w 282"/>
                <a:gd name="T45" fmla="*/ 142 h 191"/>
                <a:gd name="T46" fmla="*/ 172 w 282"/>
                <a:gd name="T47" fmla="*/ 80 h 191"/>
                <a:gd name="T48" fmla="*/ 187 w 282"/>
                <a:gd name="T49" fmla="*/ 95 h 191"/>
                <a:gd name="T50" fmla="*/ 193 w 282"/>
                <a:gd name="T51" fmla="*/ 95 h 191"/>
                <a:gd name="T52" fmla="*/ 273 w 282"/>
                <a:gd name="T53" fmla="*/ 16 h 191"/>
                <a:gd name="T54" fmla="*/ 273 w 282"/>
                <a:gd name="T55" fmla="*/ 61 h 191"/>
                <a:gd name="T56" fmla="*/ 277 w 282"/>
                <a:gd name="T57" fmla="*/ 66 h 191"/>
                <a:gd name="T58" fmla="*/ 282 w 282"/>
                <a:gd name="T59" fmla="*/ 61 h 191"/>
                <a:gd name="T60" fmla="*/ 282 w 282"/>
                <a:gd name="T61" fmla="*/ 5 h 191"/>
                <a:gd name="T62" fmla="*/ 281 w 282"/>
                <a:gd name="T63"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191">
                  <a:moveTo>
                    <a:pt x="281" y="3"/>
                  </a:moveTo>
                  <a:cubicBezTo>
                    <a:pt x="281" y="2"/>
                    <a:pt x="281" y="2"/>
                    <a:pt x="280" y="2"/>
                  </a:cubicBezTo>
                  <a:cubicBezTo>
                    <a:pt x="280" y="2"/>
                    <a:pt x="280" y="2"/>
                    <a:pt x="280" y="2"/>
                  </a:cubicBezTo>
                  <a:cubicBezTo>
                    <a:pt x="280" y="2"/>
                    <a:pt x="280" y="2"/>
                    <a:pt x="280" y="2"/>
                  </a:cubicBezTo>
                  <a:cubicBezTo>
                    <a:pt x="280" y="1"/>
                    <a:pt x="279" y="1"/>
                    <a:pt x="279" y="1"/>
                  </a:cubicBezTo>
                  <a:cubicBezTo>
                    <a:pt x="278" y="0"/>
                    <a:pt x="278" y="0"/>
                    <a:pt x="277" y="0"/>
                  </a:cubicBezTo>
                  <a:cubicBezTo>
                    <a:pt x="211" y="0"/>
                    <a:pt x="211" y="0"/>
                    <a:pt x="211" y="0"/>
                  </a:cubicBezTo>
                  <a:cubicBezTo>
                    <a:pt x="209" y="0"/>
                    <a:pt x="207" y="2"/>
                    <a:pt x="207" y="5"/>
                  </a:cubicBezTo>
                  <a:cubicBezTo>
                    <a:pt x="207" y="7"/>
                    <a:pt x="209" y="9"/>
                    <a:pt x="211" y="9"/>
                  </a:cubicBezTo>
                  <a:cubicBezTo>
                    <a:pt x="266" y="9"/>
                    <a:pt x="266" y="9"/>
                    <a:pt x="266" y="9"/>
                  </a:cubicBezTo>
                  <a:cubicBezTo>
                    <a:pt x="190" y="85"/>
                    <a:pt x="190" y="85"/>
                    <a:pt x="190" y="85"/>
                  </a:cubicBezTo>
                  <a:cubicBezTo>
                    <a:pt x="175" y="70"/>
                    <a:pt x="175" y="70"/>
                    <a:pt x="175" y="70"/>
                  </a:cubicBezTo>
                  <a:cubicBezTo>
                    <a:pt x="173" y="68"/>
                    <a:pt x="170" y="68"/>
                    <a:pt x="169" y="70"/>
                  </a:cubicBezTo>
                  <a:cubicBezTo>
                    <a:pt x="106" y="133"/>
                    <a:pt x="106" y="133"/>
                    <a:pt x="106" y="133"/>
                  </a:cubicBezTo>
                  <a:cubicBezTo>
                    <a:pt x="82" y="109"/>
                    <a:pt x="82" y="109"/>
                    <a:pt x="82" y="109"/>
                  </a:cubicBezTo>
                  <a:cubicBezTo>
                    <a:pt x="81" y="108"/>
                    <a:pt x="78" y="108"/>
                    <a:pt x="76" y="109"/>
                  </a:cubicBezTo>
                  <a:cubicBezTo>
                    <a:pt x="2" y="183"/>
                    <a:pt x="2" y="183"/>
                    <a:pt x="2" y="183"/>
                  </a:cubicBezTo>
                  <a:cubicBezTo>
                    <a:pt x="0" y="185"/>
                    <a:pt x="0" y="188"/>
                    <a:pt x="2" y="190"/>
                  </a:cubicBezTo>
                  <a:cubicBezTo>
                    <a:pt x="3" y="191"/>
                    <a:pt x="4" y="191"/>
                    <a:pt x="5" y="191"/>
                  </a:cubicBezTo>
                  <a:cubicBezTo>
                    <a:pt x="6" y="191"/>
                    <a:pt x="8" y="191"/>
                    <a:pt x="8" y="190"/>
                  </a:cubicBezTo>
                  <a:cubicBezTo>
                    <a:pt x="79" y="119"/>
                    <a:pt x="79" y="119"/>
                    <a:pt x="79" y="119"/>
                  </a:cubicBezTo>
                  <a:cubicBezTo>
                    <a:pt x="103" y="142"/>
                    <a:pt x="103" y="142"/>
                    <a:pt x="103" y="142"/>
                  </a:cubicBezTo>
                  <a:cubicBezTo>
                    <a:pt x="104" y="144"/>
                    <a:pt x="107" y="144"/>
                    <a:pt x="109" y="142"/>
                  </a:cubicBezTo>
                  <a:cubicBezTo>
                    <a:pt x="172" y="80"/>
                    <a:pt x="172" y="80"/>
                    <a:pt x="172" y="80"/>
                  </a:cubicBezTo>
                  <a:cubicBezTo>
                    <a:pt x="187" y="95"/>
                    <a:pt x="187" y="95"/>
                    <a:pt x="187" y="95"/>
                  </a:cubicBezTo>
                  <a:cubicBezTo>
                    <a:pt x="189" y="97"/>
                    <a:pt x="192" y="97"/>
                    <a:pt x="193" y="95"/>
                  </a:cubicBezTo>
                  <a:cubicBezTo>
                    <a:pt x="273" y="16"/>
                    <a:pt x="273" y="16"/>
                    <a:pt x="273" y="16"/>
                  </a:cubicBezTo>
                  <a:cubicBezTo>
                    <a:pt x="273" y="61"/>
                    <a:pt x="273" y="61"/>
                    <a:pt x="273" y="61"/>
                  </a:cubicBezTo>
                  <a:cubicBezTo>
                    <a:pt x="273" y="64"/>
                    <a:pt x="275" y="66"/>
                    <a:pt x="277" y="66"/>
                  </a:cubicBezTo>
                  <a:cubicBezTo>
                    <a:pt x="280" y="66"/>
                    <a:pt x="282" y="64"/>
                    <a:pt x="282" y="61"/>
                  </a:cubicBezTo>
                  <a:cubicBezTo>
                    <a:pt x="282" y="5"/>
                    <a:pt x="282" y="5"/>
                    <a:pt x="282" y="5"/>
                  </a:cubicBezTo>
                  <a:cubicBezTo>
                    <a:pt x="282" y="4"/>
                    <a:pt x="281" y="4"/>
                    <a:pt x="281" y="3"/>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26">
              <a:extLst>
                <a:ext uri="{FF2B5EF4-FFF2-40B4-BE49-F238E27FC236}">
                  <a16:creationId xmlns:a16="http://schemas.microsoft.com/office/drawing/2014/main" id="{26511420-61AD-488E-A7CC-52B0672D9BBA}"/>
                </a:ext>
              </a:extLst>
            </p:cNvPr>
            <p:cNvSpPr>
              <a:spLocks/>
            </p:cNvSpPr>
            <p:nvPr/>
          </p:nvSpPr>
          <p:spPr bwMode="auto">
            <a:xfrm>
              <a:off x="5575914" y="2906713"/>
              <a:ext cx="12700" cy="98425"/>
            </a:xfrm>
            <a:custGeom>
              <a:avLst/>
              <a:gdLst>
                <a:gd name="T0" fmla="*/ 5 w 9"/>
                <a:gd name="T1" fmla="*/ 0 h 76"/>
                <a:gd name="T2" fmla="*/ 0 w 9"/>
                <a:gd name="T3" fmla="*/ 5 h 76"/>
                <a:gd name="T4" fmla="*/ 0 w 9"/>
                <a:gd name="T5" fmla="*/ 71 h 76"/>
                <a:gd name="T6" fmla="*/ 5 w 9"/>
                <a:gd name="T7" fmla="*/ 76 h 76"/>
                <a:gd name="T8" fmla="*/ 9 w 9"/>
                <a:gd name="T9" fmla="*/ 71 h 76"/>
                <a:gd name="T10" fmla="*/ 9 w 9"/>
                <a:gd name="T11" fmla="*/ 5 h 76"/>
                <a:gd name="T12" fmla="*/ 5 w 9"/>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 h="76">
                  <a:moveTo>
                    <a:pt x="5" y="0"/>
                  </a:moveTo>
                  <a:cubicBezTo>
                    <a:pt x="2" y="0"/>
                    <a:pt x="0" y="2"/>
                    <a:pt x="0" y="5"/>
                  </a:cubicBezTo>
                  <a:cubicBezTo>
                    <a:pt x="0" y="71"/>
                    <a:pt x="0" y="71"/>
                    <a:pt x="0" y="71"/>
                  </a:cubicBezTo>
                  <a:cubicBezTo>
                    <a:pt x="0" y="74"/>
                    <a:pt x="2" y="76"/>
                    <a:pt x="5" y="76"/>
                  </a:cubicBezTo>
                  <a:cubicBezTo>
                    <a:pt x="7" y="76"/>
                    <a:pt x="9" y="74"/>
                    <a:pt x="9" y="71"/>
                  </a:cubicBezTo>
                  <a:cubicBezTo>
                    <a:pt x="9" y="5"/>
                    <a:pt x="9" y="5"/>
                    <a:pt x="9" y="5"/>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527">
              <a:extLst>
                <a:ext uri="{FF2B5EF4-FFF2-40B4-BE49-F238E27FC236}">
                  <a16:creationId xmlns:a16="http://schemas.microsoft.com/office/drawing/2014/main" id="{E117733E-CC39-4C56-B3C2-79BFB59C65FE}"/>
                </a:ext>
              </a:extLst>
            </p:cNvPr>
            <p:cNvSpPr>
              <a:spLocks/>
            </p:cNvSpPr>
            <p:nvPr/>
          </p:nvSpPr>
          <p:spPr bwMode="auto">
            <a:xfrm>
              <a:off x="5648939" y="2857501"/>
              <a:ext cx="11112" cy="147638"/>
            </a:xfrm>
            <a:custGeom>
              <a:avLst/>
              <a:gdLst>
                <a:gd name="T0" fmla="*/ 4 w 9"/>
                <a:gd name="T1" fmla="*/ 0 h 114"/>
                <a:gd name="T2" fmla="*/ 0 w 9"/>
                <a:gd name="T3" fmla="*/ 4 h 114"/>
                <a:gd name="T4" fmla="*/ 0 w 9"/>
                <a:gd name="T5" fmla="*/ 109 h 114"/>
                <a:gd name="T6" fmla="*/ 4 w 9"/>
                <a:gd name="T7" fmla="*/ 114 h 114"/>
                <a:gd name="T8" fmla="*/ 9 w 9"/>
                <a:gd name="T9" fmla="*/ 109 h 114"/>
                <a:gd name="T10" fmla="*/ 9 w 9"/>
                <a:gd name="T11" fmla="*/ 4 h 114"/>
                <a:gd name="T12" fmla="*/ 4 w 9"/>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9" h="114">
                  <a:moveTo>
                    <a:pt x="4" y="0"/>
                  </a:moveTo>
                  <a:cubicBezTo>
                    <a:pt x="2" y="0"/>
                    <a:pt x="0" y="2"/>
                    <a:pt x="0" y="4"/>
                  </a:cubicBezTo>
                  <a:cubicBezTo>
                    <a:pt x="0" y="109"/>
                    <a:pt x="0" y="109"/>
                    <a:pt x="0" y="109"/>
                  </a:cubicBezTo>
                  <a:cubicBezTo>
                    <a:pt x="0" y="112"/>
                    <a:pt x="2" y="114"/>
                    <a:pt x="4" y="114"/>
                  </a:cubicBezTo>
                  <a:cubicBezTo>
                    <a:pt x="7" y="114"/>
                    <a:pt x="9" y="112"/>
                    <a:pt x="9" y="10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528">
              <a:extLst>
                <a:ext uri="{FF2B5EF4-FFF2-40B4-BE49-F238E27FC236}">
                  <a16:creationId xmlns:a16="http://schemas.microsoft.com/office/drawing/2014/main" id="{2F71CB6D-8841-44E5-9757-934244F378FF}"/>
                </a:ext>
              </a:extLst>
            </p:cNvPr>
            <p:cNvSpPr>
              <a:spLocks/>
            </p:cNvSpPr>
            <p:nvPr/>
          </p:nvSpPr>
          <p:spPr bwMode="auto">
            <a:xfrm>
              <a:off x="5720377" y="2843213"/>
              <a:ext cx="11112" cy="161925"/>
            </a:xfrm>
            <a:custGeom>
              <a:avLst/>
              <a:gdLst>
                <a:gd name="T0" fmla="*/ 4 w 9"/>
                <a:gd name="T1" fmla="*/ 0 h 124"/>
                <a:gd name="T2" fmla="*/ 0 w 9"/>
                <a:gd name="T3" fmla="*/ 4 h 124"/>
                <a:gd name="T4" fmla="*/ 0 w 9"/>
                <a:gd name="T5" fmla="*/ 119 h 124"/>
                <a:gd name="T6" fmla="*/ 4 w 9"/>
                <a:gd name="T7" fmla="*/ 124 h 124"/>
                <a:gd name="T8" fmla="*/ 9 w 9"/>
                <a:gd name="T9" fmla="*/ 119 h 124"/>
                <a:gd name="T10" fmla="*/ 9 w 9"/>
                <a:gd name="T11" fmla="*/ 4 h 124"/>
                <a:gd name="T12" fmla="*/ 4 w 9"/>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9" h="124">
                  <a:moveTo>
                    <a:pt x="4" y="0"/>
                  </a:moveTo>
                  <a:cubicBezTo>
                    <a:pt x="2" y="0"/>
                    <a:pt x="0" y="2"/>
                    <a:pt x="0" y="4"/>
                  </a:cubicBezTo>
                  <a:cubicBezTo>
                    <a:pt x="0" y="119"/>
                    <a:pt x="0" y="119"/>
                    <a:pt x="0" y="119"/>
                  </a:cubicBezTo>
                  <a:cubicBezTo>
                    <a:pt x="0" y="122"/>
                    <a:pt x="2" y="124"/>
                    <a:pt x="4" y="124"/>
                  </a:cubicBezTo>
                  <a:cubicBezTo>
                    <a:pt x="7" y="124"/>
                    <a:pt x="9" y="122"/>
                    <a:pt x="9" y="11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29">
              <a:extLst>
                <a:ext uri="{FF2B5EF4-FFF2-40B4-BE49-F238E27FC236}">
                  <a16:creationId xmlns:a16="http://schemas.microsoft.com/office/drawing/2014/main" id="{838D579F-88A2-4186-88AD-07448EFA9D6B}"/>
                </a:ext>
              </a:extLst>
            </p:cNvPr>
            <p:cNvSpPr>
              <a:spLocks/>
            </p:cNvSpPr>
            <p:nvPr/>
          </p:nvSpPr>
          <p:spPr bwMode="auto">
            <a:xfrm>
              <a:off x="5790227" y="2790826"/>
              <a:ext cx="11112" cy="214313"/>
            </a:xfrm>
            <a:custGeom>
              <a:avLst/>
              <a:gdLst>
                <a:gd name="T0" fmla="*/ 5 w 9"/>
                <a:gd name="T1" fmla="*/ 0 h 165"/>
                <a:gd name="T2" fmla="*/ 0 w 9"/>
                <a:gd name="T3" fmla="*/ 4 h 165"/>
                <a:gd name="T4" fmla="*/ 0 w 9"/>
                <a:gd name="T5" fmla="*/ 160 h 165"/>
                <a:gd name="T6" fmla="*/ 5 w 9"/>
                <a:gd name="T7" fmla="*/ 165 h 165"/>
                <a:gd name="T8" fmla="*/ 9 w 9"/>
                <a:gd name="T9" fmla="*/ 160 h 165"/>
                <a:gd name="T10" fmla="*/ 9 w 9"/>
                <a:gd name="T11" fmla="*/ 4 h 165"/>
                <a:gd name="T12" fmla="*/ 5 w 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9" h="165">
                  <a:moveTo>
                    <a:pt x="5" y="0"/>
                  </a:moveTo>
                  <a:cubicBezTo>
                    <a:pt x="2" y="0"/>
                    <a:pt x="0" y="2"/>
                    <a:pt x="0" y="4"/>
                  </a:cubicBezTo>
                  <a:cubicBezTo>
                    <a:pt x="0" y="160"/>
                    <a:pt x="0" y="160"/>
                    <a:pt x="0" y="160"/>
                  </a:cubicBezTo>
                  <a:cubicBezTo>
                    <a:pt x="0" y="163"/>
                    <a:pt x="2" y="165"/>
                    <a:pt x="5" y="165"/>
                  </a:cubicBezTo>
                  <a:cubicBezTo>
                    <a:pt x="7" y="165"/>
                    <a:pt x="9" y="163"/>
                    <a:pt x="9" y="160"/>
                  </a:cubicBezTo>
                  <a:cubicBezTo>
                    <a:pt x="9" y="4"/>
                    <a:pt x="9" y="4"/>
                    <a:pt x="9" y="4"/>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30">
              <a:extLst>
                <a:ext uri="{FF2B5EF4-FFF2-40B4-BE49-F238E27FC236}">
                  <a16:creationId xmlns:a16="http://schemas.microsoft.com/office/drawing/2014/main" id="{3A6FD607-FB86-4604-8EAE-D8B2DA0BAF35}"/>
                </a:ext>
              </a:extLst>
            </p:cNvPr>
            <p:cNvSpPr>
              <a:spLocks/>
            </p:cNvSpPr>
            <p:nvPr/>
          </p:nvSpPr>
          <p:spPr bwMode="auto">
            <a:xfrm>
              <a:off x="5861664" y="2757488"/>
              <a:ext cx="12700" cy="247650"/>
            </a:xfrm>
            <a:custGeom>
              <a:avLst/>
              <a:gdLst>
                <a:gd name="T0" fmla="*/ 5 w 9"/>
                <a:gd name="T1" fmla="*/ 0 h 191"/>
                <a:gd name="T2" fmla="*/ 0 w 9"/>
                <a:gd name="T3" fmla="*/ 5 h 191"/>
                <a:gd name="T4" fmla="*/ 0 w 9"/>
                <a:gd name="T5" fmla="*/ 186 h 191"/>
                <a:gd name="T6" fmla="*/ 5 w 9"/>
                <a:gd name="T7" fmla="*/ 191 h 191"/>
                <a:gd name="T8" fmla="*/ 9 w 9"/>
                <a:gd name="T9" fmla="*/ 186 h 191"/>
                <a:gd name="T10" fmla="*/ 9 w 9"/>
                <a:gd name="T11" fmla="*/ 5 h 191"/>
                <a:gd name="T12" fmla="*/ 5 w 9"/>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9" h="191">
                  <a:moveTo>
                    <a:pt x="5" y="0"/>
                  </a:moveTo>
                  <a:cubicBezTo>
                    <a:pt x="2" y="0"/>
                    <a:pt x="0" y="3"/>
                    <a:pt x="0" y="5"/>
                  </a:cubicBezTo>
                  <a:cubicBezTo>
                    <a:pt x="0" y="186"/>
                    <a:pt x="0" y="186"/>
                    <a:pt x="0" y="186"/>
                  </a:cubicBezTo>
                  <a:cubicBezTo>
                    <a:pt x="0" y="189"/>
                    <a:pt x="2" y="191"/>
                    <a:pt x="5" y="191"/>
                  </a:cubicBezTo>
                  <a:cubicBezTo>
                    <a:pt x="7" y="191"/>
                    <a:pt x="9" y="189"/>
                    <a:pt x="9" y="186"/>
                  </a:cubicBezTo>
                  <a:cubicBezTo>
                    <a:pt x="9" y="5"/>
                    <a:pt x="9" y="5"/>
                    <a:pt x="9" y="5"/>
                  </a:cubicBezTo>
                  <a:cubicBezTo>
                    <a:pt x="9" y="3"/>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31">
              <a:extLst>
                <a:ext uri="{FF2B5EF4-FFF2-40B4-BE49-F238E27FC236}">
                  <a16:creationId xmlns:a16="http://schemas.microsoft.com/office/drawing/2014/main" id="{8C4262AD-7A8E-4B8E-BE29-25BD88D061FC}"/>
                </a:ext>
              </a:extLst>
            </p:cNvPr>
            <p:cNvSpPr>
              <a:spLocks/>
            </p:cNvSpPr>
            <p:nvPr/>
          </p:nvSpPr>
          <p:spPr bwMode="auto">
            <a:xfrm>
              <a:off x="5933102" y="2751138"/>
              <a:ext cx="12700" cy="254000"/>
            </a:xfrm>
            <a:custGeom>
              <a:avLst/>
              <a:gdLst>
                <a:gd name="T0" fmla="*/ 4 w 9"/>
                <a:gd name="T1" fmla="*/ 0 h 195"/>
                <a:gd name="T2" fmla="*/ 0 w 9"/>
                <a:gd name="T3" fmla="*/ 5 h 195"/>
                <a:gd name="T4" fmla="*/ 0 w 9"/>
                <a:gd name="T5" fmla="*/ 190 h 195"/>
                <a:gd name="T6" fmla="*/ 4 w 9"/>
                <a:gd name="T7" fmla="*/ 195 h 195"/>
                <a:gd name="T8" fmla="*/ 9 w 9"/>
                <a:gd name="T9" fmla="*/ 190 h 195"/>
                <a:gd name="T10" fmla="*/ 9 w 9"/>
                <a:gd name="T11" fmla="*/ 5 h 195"/>
                <a:gd name="T12" fmla="*/ 4 w 9"/>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9" h="195">
                  <a:moveTo>
                    <a:pt x="4" y="0"/>
                  </a:moveTo>
                  <a:cubicBezTo>
                    <a:pt x="2" y="0"/>
                    <a:pt x="0" y="2"/>
                    <a:pt x="0" y="5"/>
                  </a:cubicBezTo>
                  <a:cubicBezTo>
                    <a:pt x="0" y="190"/>
                    <a:pt x="0" y="190"/>
                    <a:pt x="0" y="190"/>
                  </a:cubicBezTo>
                  <a:cubicBezTo>
                    <a:pt x="0" y="193"/>
                    <a:pt x="2" y="195"/>
                    <a:pt x="4" y="195"/>
                  </a:cubicBezTo>
                  <a:cubicBezTo>
                    <a:pt x="7" y="195"/>
                    <a:pt x="9" y="193"/>
                    <a:pt x="9" y="190"/>
                  </a:cubicBezTo>
                  <a:cubicBezTo>
                    <a:pt x="9" y="5"/>
                    <a:pt x="9" y="5"/>
                    <a:pt x="9" y="5"/>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Rectangle 121">
            <a:extLst>
              <a:ext uri="{FF2B5EF4-FFF2-40B4-BE49-F238E27FC236}">
                <a16:creationId xmlns:a16="http://schemas.microsoft.com/office/drawing/2014/main" id="{A6D9115A-3C17-49AA-9A5F-94D437A29D64}"/>
              </a:ext>
            </a:extLst>
          </p:cNvPr>
          <p:cNvSpPr/>
          <p:nvPr/>
        </p:nvSpPr>
        <p:spPr>
          <a:xfrm>
            <a:off x="8730573" y="1412947"/>
            <a:ext cx="2517530" cy="2127628"/>
          </a:xfrm>
          <a:prstGeom prst="rect">
            <a:avLst/>
          </a:prstGeom>
          <a:gradFill flip="none" rotWithShape="1">
            <a:gsLst>
              <a:gs pos="0">
                <a:schemeClr val="bg1">
                  <a:lumMod val="95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grpSp>
        <p:nvGrpSpPr>
          <p:cNvPr id="54" name="Group 3424">
            <a:extLst>
              <a:ext uri="{FF2B5EF4-FFF2-40B4-BE49-F238E27FC236}">
                <a16:creationId xmlns:a16="http://schemas.microsoft.com/office/drawing/2014/main" id="{0B6E1F47-4CE1-4D97-A5D2-D24104840976}"/>
              </a:ext>
            </a:extLst>
          </p:cNvPr>
          <p:cNvGrpSpPr/>
          <p:nvPr/>
        </p:nvGrpSpPr>
        <p:grpSpPr>
          <a:xfrm>
            <a:off x="7054777" y="1566595"/>
            <a:ext cx="371475" cy="369888"/>
            <a:chOff x="5575914" y="2635251"/>
            <a:chExt cx="371475" cy="369888"/>
          </a:xfrm>
        </p:grpSpPr>
        <p:sp>
          <p:nvSpPr>
            <p:cNvPr id="55" name="Freeform 2525">
              <a:extLst>
                <a:ext uri="{FF2B5EF4-FFF2-40B4-BE49-F238E27FC236}">
                  <a16:creationId xmlns:a16="http://schemas.microsoft.com/office/drawing/2014/main" id="{180B0921-D47C-4D06-BCB0-C4DCCD7AEDCE}"/>
                </a:ext>
              </a:extLst>
            </p:cNvPr>
            <p:cNvSpPr>
              <a:spLocks/>
            </p:cNvSpPr>
            <p:nvPr/>
          </p:nvSpPr>
          <p:spPr bwMode="auto">
            <a:xfrm>
              <a:off x="5579089" y="2635251"/>
              <a:ext cx="368300" cy="249238"/>
            </a:xfrm>
            <a:custGeom>
              <a:avLst/>
              <a:gdLst>
                <a:gd name="T0" fmla="*/ 281 w 282"/>
                <a:gd name="T1" fmla="*/ 3 h 191"/>
                <a:gd name="T2" fmla="*/ 280 w 282"/>
                <a:gd name="T3" fmla="*/ 2 h 191"/>
                <a:gd name="T4" fmla="*/ 280 w 282"/>
                <a:gd name="T5" fmla="*/ 2 h 191"/>
                <a:gd name="T6" fmla="*/ 280 w 282"/>
                <a:gd name="T7" fmla="*/ 2 h 191"/>
                <a:gd name="T8" fmla="*/ 279 w 282"/>
                <a:gd name="T9" fmla="*/ 1 h 191"/>
                <a:gd name="T10" fmla="*/ 277 w 282"/>
                <a:gd name="T11" fmla="*/ 0 h 191"/>
                <a:gd name="T12" fmla="*/ 211 w 282"/>
                <a:gd name="T13" fmla="*/ 0 h 191"/>
                <a:gd name="T14" fmla="*/ 207 w 282"/>
                <a:gd name="T15" fmla="*/ 5 h 191"/>
                <a:gd name="T16" fmla="*/ 211 w 282"/>
                <a:gd name="T17" fmla="*/ 9 h 191"/>
                <a:gd name="T18" fmla="*/ 266 w 282"/>
                <a:gd name="T19" fmla="*/ 9 h 191"/>
                <a:gd name="T20" fmla="*/ 190 w 282"/>
                <a:gd name="T21" fmla="*/ 85 h 191"/>
                <a:gd name="T22" fmla="*/ 175 w 282"/>
                <a:gd name="T23" fmla="*/ 70 h 191"/>
                <a:gd name="T24" fmla="*/ 169 w 282"/>
                <a:gd name="T25" fmla="*/ 70 h 191"/>
                <a:gd name="T26" fmla="*/ 106 w 282"/>
                <a:gd name="T27" fmla="*/ 133 h 191"/>
                <a:gd name="T28" fmla="*/ 82 w 282"/>
                <a:gd name="T29" fmla="*/ 109 h 191"/>
                <a:gd name="T30" fmla="*/ 76 w 282"/>
                <a:gd name="T31" fmla="*/ 109 h 191"/>
                <a:gd name="T32" fmla="*/ 2 w 282"/>
                <a:gd name="T33" fmla="*/ 183 h 191"/>
                <a:gd name="T34" fmla="*/ 2 w 282"/>
                <a:gd name="T35" fmla="*/ 190 h 191"/>
                <a:gd name="T36" fmla="*/ 5 w 282"/>
                <a:gd name="T37" fmla="*/ 191 h 191"/>
                <a:gd name="T38" fmla="*/ 8 w 282"/>
                <a:gd name="T39" fmla="*/ 190 h 191"/>
                <a:gd name="T40" fmla="*/ 79 w 282"/>
                <a:gd name="T41" fmla="*/ 119 h 191"/>
                <a:gd name="T42" fmla="*/ 103 w 282"/>
                <a:gd name="T43" fmla="*/ 142 h 191"/>
                <a:gd name="T44" fmla="*/ 109 w 282"/>
                <a:gd name="T45" fmla="*/ 142 h 191"/>
                <a:gd name="T46" fmla="*/ 172 w 282"/>
                <a:gd name="T47" fmla="*/ 80 h 191"/>
                <a:gd name="T48" fmla="*/ 187 w 282"/>
                <a:gd name="T49" fmla="*/ 95 h 191"/>
                <a:gd name="T50" fmla="*/ 193 w 282"/>
                <a:gd name="T51" fmla="*/ 95 h 191"/>
                <a:gd name="T52" fmla="*/ 273 w 282"/>
                <a:gd name="T53" fmla="*/ 16 h 191"/>
                <a:gd name="T54" fmla="*/ 273 w 282"/>
                <a:gd name="T55" fmla="*/ 61 h 191"/>
                <a:gd name="T56" fmla="*/ 277 w 282"/>
                <a:gd name="T57" fmla="*/ 66 h 191"/>
                <a:gd name="T58" fmla="*/ 282 w 282"/>
                <a:gd name="T59" fmla="*/ 61 h 191"/>
                <a:gd name="T60" fmla="*/ 282 w 282"/>
                <a:gd name="T61" fmla="*/ 5 h 191"/>
                <a:gd name="T62" fmla="*/ 281 w 282"/>
                <a:gd name="T63"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191">
                  <a:moveTo>
                    <a:pt x="281" y="3"/>
                  </a:moveTo>
                  <a:cubicBezTo>
                    <a:pt x="281" y="2"/>
                    <a:pt x="281" y="2"/>
                    <a:pt x="280" y="2"/>
                  </a:cubicBezTo>
                  <a:cubicBezTo>
                    <a:pt x="280" y="2"/>
                    <a:pt x="280" y="2"/>
                    <a:pt x="280" y="2"/>
                  </a:cubicBezTo>
                  <a:cubicBezTo>
                    <a:pt x="280" y="2"/>
                    <a:pt x="280" y="2"/>
                    <a:pt x="280" y="2"/>
                  </a:cubicBezTo>
                  <a:cubicBezTo>
                    <a:pt x="280" y="1"/>
                    <a:pt x="279" y="1"/>
                    <a:pt x="279" y="1"/>
                  </a:cubicBezTo>
                  <a:cubicBezTo>
                    <a:pt x="278" y="0"/>
                    <a:pt x="278" y="0"/>
                    <a:pt x="277" y="0"/>
                  </a:cubicBezTo>
                  <a:cubicBezTo>
                    <a:pt x="211" y="0"/>
                    <a:pt x="211" y="0"/>
                    <a:pt x="211" y="0"/>
                  </a:cubicBezTo>
                  <a:cubicBezTo>
                    <a:pt x="209" y="0"/>
                    <a:pt x="207" y="2"/>
                    <a:pt x="207" y="5"/>
                  </a:cubicBezTo>
                  <a:cubicBezTo>
                    <a:pt x="207" y="7"/>
                    <a:pt x="209" y="9"/>
                    <a:pt x="211" y="9"/>
                  </a:cubicBezTo>
                  <a:cubicBezTo>
                    <a:pt x="266" y="9"/>
                    <a:pt x="266" y="9"/>
                    <a:pt x="266" y="9"/>
                  </a:cubicBezTo>
                  <a:cubicBezTo>
                    <a:pt x="190" y="85"/>
                    <a:pt x="190" y="85"/>
                    <a:pt x="190" y="85"/>
                  </a:cubicBezTo>
                  <a:cubicBezTo>
                    <a:pt x="175" y="70"/>
                    <a:pt x="175" y="70"/>
                    <a:pt x="175" y="70"/>
                  </a:cubicBezTo>
                  <a:cubicBezTo>
                    <a:pt x="173" y="68"/>
                    <a:pt x="170" y="68"/>
                    <a:pt x="169" y="70"/>
                  </a:cubicBezTo>
                  <a:cubicBezTo>
                    <a:pt x="106" y="133"/>
                    <a:pt x="106" y="133"/>
                    <a:pt x="106" y="133"/>
                  </a:cubicBezTo>
                  <a:cubicBezTo>
                    <a:pt x="82" y="109"/>
                    <a:pt x="82" y="109"/>
                    <a:pt x="82" y="109"/>
                  </a:cubicBezTo>
                  <a:cubicBezTo>
                    <a:pt x="81" y="108"/>
                    <a:pt x="78" y="108"/>
                    <a:pt x="76" y="109"/>
                  </a:cubicBezTo>
                  <a:cubicBezTo>
                    <a:pt x="2" y="183"/>
                    <a:pt x="2" y="183"/>
                    <a:pt x="2" y="183"/>
                  </a:cubicBezTo>
                  <a:cubicBezTo>
                    <a:pt x="0" y="185"/>
                    <a:pt x="0" y="188"/>
                    <a:pt x="2" y="190"/>
                  </a:cubicBezTo>
                  <a:cubicBezTo>
                    <a:pt x="3" y="191"/>
                    <a:pt x="4" y="191"/>
                    <a:pt x="5" y="191"/>
                  </a:cubicBezTo>
                  <a:cubicBezTo>
                    <a:pt x="6" y="191"/>
                    <a:pt x="8" y="191"/>
                    <a:pt x="8" y="190"/>
                  </a:cubicBezTo>
                  <a:cubicBezTo>
                    <a:pt x="79" y="119"/>
                    <a:pt x="79" y="119"/>
                    <a:pt x="79" y="119"/>
                  </a:cubicBezTo>
                  <a:cubicBezTo>
                    <a:pt x="103" y="142"/>
                    <a:pt x="103" y="142"/>
                    <a:pt x="103" y="142"/>
                  </a:cubicBezTo>
                  <a:cubicBezTo>
                    <a:pt x="104" y="144"/>
                    <a:pt x="107" y="144"/>
                    <a:pt x="109" y="142"/>
                  </a:cubicBezTo>
                  <a:cubicBezTo>
                    <a:pt x="172" y="80"/>
                    <a:pt x="172" y="80"/>
                    <a:pt x="172" y="80"/>
                  </a:cubicBezTo>
                  <a:cubicBezTo>
                    <a:pt x="187" y="95"/>
                    <a:pt x="187" y="95"/>
                    <a:pt x="187" y="95"/>
                  </a:cubicBezTo>
                  <a:cubicBezTo>
                    <a:pt x="189" y="97"/>
                    <a:pt x="192" y="97"/>
                    <a:pt x="193" y="95"/>
                  </a:cubicBezTo>
                  <a:cubicBezTo>
                    <a:pt x="273" y="16"/>
                    <a:pt x="273" y="16"/>
                    <a:pt x="273" y="16"/>
                  </a:cubicBezTo>
                  <a:cubicBezTo>
                    <a:pt x="273" y="61"/>
                    <a:pt x="273" y="61"/>
                    <a:pt x="273" y="61"/>
                  </a:cubicBezTo>
                  <a:cubicBezTo>
                    <a:pt x="273" y="64"/>
                    <a:pt x="275" y="66"/>
                    <a:pt x="277" y="66"/>
                  </a:cubicBezTo>
                  <a:cubicBezTo>
                    <a:pt x="280" y="66"/>
                    <a:pt x="282" y="64"/>
                    <a:pt x="282" y="61"/>
                  </a:cubicBezTo>
                  <a:cubicBezTo>
                    <a:pt x="282" y="5"/>
                    <a:pt x="282" y="5"/>
                    <a:pt x="282" y="5"/>
                  </a:cubicBezTo>
                  <a:cubicBezTo>
                    <a:pt x="282" y="4"/>
                    <a:pt x="281" y="4"/>
                    <a:pt x="281" y="3"/>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26">
              <a:extLst>
                <a:ext uri="{FF2B5EF4-FFF2-40B4-BE49-F238E27FC236}">
                  <a16:creationId xmlns:a16="http://schemas.microsoft.com/office/drawing/2014/main" id="{26511420-61AD-488E-A7CC-52B0672D9BBA}"/>
                </a:ext>
              </a:extLst>
            </p:cNvPr>
            <p:cNvSpPr>
              <a:spLocks/>
            </p:cNvSpPr>
            <p:nvPr/>
          </p:nvSpPr>
          <p:spPr bwMode="auto">
            <a:xfrm>
              <a:off x="5575914" y="2906713"/>
              <a:ext cx="12700" cy="98425"/>
            </a:xfrm>
            <a:custGeom>
              <a:avLst/>
              <a:gdLst>
                <a:gd name="T0" fmla="*/ 5 w 9"/>
                <a:gd name="T1" fmla="*/ 0 h 76"/>
                <a:gd name="T2" fmla="*/ 0 w 9"/>
                <a:gd name="T3" fmla="*/ 5 h 76"/>
                <a:gd name="T4" fmla="*/ 0 w 9"/>
                <a:gd name="T5" fmla="*/ 71 h 76"/>
                <a:gd name="T6" fmla="*/ 5 w 9"/>
                <a:gd name="T7" fmla="*/ 76 h 76"/>
                <a:gd name="T8" fmla="*/ 9 w 9"/>
                <a:gd name="T9" fmla="*/ 71 h 76"/>
                <a:gd name="T10" fmla="*/ 9 w 9"/>
                <a:gd name="T11" fmla="*/ 5 h 76"/>
                <a:gd name="T12" fmla="*/ 5 w 9"/>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 h="76">
                  <a:moveTo>
                    <a:pt x="5" y="0"/>
                  </a:moveTo>
                  <a:cubicBezTo>
                    <a:pt x="2" y="0"/>
                    <a:pt x="0" y="2"/>
                    <a:pt x="0" y="5"/>
                  </a:cubicBezTo>
                  <a:cubicBezTo>
                    <a:pt x="0" y="71"/>
                    <a:pt x="0" y="71"/>
                    <a:pt x="0" y="71"/>
                  </a:cubicBezTo>
                  <a:cubicBezTo>
                    <a:pt x="0" y="74"/>
                    <a:pt x="2" y="76"/>
                    <a:pt x="5" y="76"/>
                  </a:cubicBezTo>
                  <a:cubicBezTo>
                    <a:pt x="7" y="76"/>
                    <a:pt x="9" y="74"/>
                    <a:pt x="9" y="71"/>
                  </a:cubicBezTo>
                  <a:cubicBezTo>
                    <a:pt x="9" y="5"/>
                    <a:pt x="9" y="5"/>
                    <a:pt x="9" y="5"/>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527">
              <a:extLst>
                <a:ext uri="{FF2B5EF4-FFF2-40B4-BE49-F238E27FC236}">
                  <a16:creationId xmlns:a16="http://schemas.microsoft.com/office/drawing/2014/main" id="{E117733E-CC39-4C56-B3C2-79BFB59C65FE}"/>
                </a:ext>
              </a:extLst>
            </p:cNvPr>
            <p:cNvSpPr>
              <a:spLocks/>
            </p:cNvSpPr>
            <p:nvPr/>
          </p:nvSpPr>
          <p:spPr bwMode="auto">
            <a:xfrm>
              <a:off x="5648939" y="2857501"/>
              <a:ext cx="11112" cy="147638"/>
            </a:xfrm>
            <a:custGeom>
              <a:avLst/>
              <a:gdLst>
                <a:gd name="T0" fmla="*/ 4 w 9"/>
                <a:gd name="T1" fmla="*/ 0 h 114"/>
                <a:gd name="T2" fmla="*/ 0 w 9"/>
                <a:gd name="T3" fmla="*/ 4 h 114"/>
                <a:gd name="T4" fmla="*/ 0 w 9"/>
                <a:gd name="T5" fmla="*/ 109 h 114"/>
                <a:gd name="T6" fmla="*/ 4 w 9"/>
                <a:gd name="T7" fmla="*/ 114 h 114"/>
                <a:gd name="T8" fmla="*/ 9 w 9"/>
                <a:gd name="T9" fmla="*/ 109 h 114"/>
                <a:gd name="T10" fmla="*/ 9 w 9"/>
                <a:gd name="T11" fmla="*/ 4 h 114"/>
                <a:gd name="T12" fmla="*/ 4 w 9"/>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9" h="114">
                  <a:moveTo>
                    <a:pt x="4" y="0"/>
                  </a:moveTo>
                  <a:cubicBezTo>
                    <a:pt x="2" y="0"/>
                    <a:pt x="0" y="2"/>
                    <a:pt x="0" y="4"/>
                  </a:cubicBezTo>
                  <a:cubicBezTo>
                    <a:pt x="0" y="109"/>
                    <a:pt x="0" y="109"/>
                    <a:pt x="0" y="109"/>
                  </a:cubicBezTo>
                  <a:cubicBezTo>
                    <a:pt x="0" y="112"/>
                    <a:pt x="2" y="114"/>
                    <a:pt x="4" y="114"/>
                  </a:cubicBezTo>
                  <a:cubicBezTo>
                    <a:pt x="7" y="114"/>
                    <a:pt x="9" y="112"/>
                    <a:pt x="9" y="10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28">
              <a:extLst>
                <a:ext uri="{FF2B5EF4-FFF2-40B4-BE49-F238E27FC236}">
                  <a16:creationId xmlns:a16="http://schemas.microsoft.com/office/drawing/2014/main" id="{2F71CB6D-8841-44E5-9757-934244F378FF}"/>
                </a:ext>
              </a:extLst>
            </p:cNvPr>
            <p:cNvSpPr>
              <a:spLocks/>
            </p:cNvSpPr>
            <p:nvPr/>
          </p:nvSpPr>
          <p:spPr bwMode="auto">
            <a:xfrm>
              <a:off x="5720377" y="2843213"/>
              <a:ext cx="11112" cy="161925"/>
            </a:xfrm>
            <a:custGeom>
              <a:avLst/>
              <a:gdLst>
                <a:gd name="T0" fmla="*/ 4 w 9"/>
                <a:gd name="T1" fmla="*/ 0 h 124"/>
                <a:gd name="T2" fmla="*/ 0 w 9"/>
                <a:gd name="T3" fmla="*/ 4 h 124"/>
                <a:gd name="T4" fmla="*/ 0 w 9"/>
                <a:gd name="T5" fmla="*/ 119 h 124"/>
                <a:gd name="T6" fmla="*/ 4 w 9"/>
                <a:gd name="T7" fmla="*/ 124 h 124"/>
                <a:gd name="T8" fmla="*/ 9 w 9"/>
                <a:gd name="T9" fmla="*/ 119 h 124"/>
                <a:gd name="T10" fmla="*/ 9 w 9"/>
                <a:gd name="T11" fmla="*/ 4 h 124"/>
                <a:gd name="T12" fmla="*/ 4 w 9"/>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9" h="124">
                  <a:moveTo>
                    <a:pt x="4" y="0"/>
                  </a:moveTo>
                  <a:cubicBezTo>
                    <a:pt x="2" y="0"/>
                    <a:pt x="0" y="2"/>
                    <a:pt x="0" y="4"/>
                  </a:cubicBezTo>
                  <a:cubicBezTo>
                    <a:pt x="0" y="119"/>
                    <a:pt x="0" y="119"/>
                    <a:pt x="0" y="119"/>
                  </a:cubicBezTo>
                  <a:cubicBezTo>
                    <a:pt x="0" y="122"/>
                    <a:pt x="2" y="124"/>
                    <a:pt x="4" y="124"/>
                  </a:cubicBezTo>
                  <a:cubicBezTo>
                    <a:pt x="7" y="124"/>
                    <a:pt x="9" y="122"/>
                    <a:pt x="9" y="11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29">
              <a:extLst>
                <a:ext uri="{FF2B5EF4-FFF2-40B4-BE49-F238E27FC236}">
                  <a16:creationId xmlns:a16="http://schemas.microsoft.com/office/drawing/2014/main" id="{838D579F-88A2-4186-88AD-07448EFA9D6B}"/>
                </a:ext>
              </a:extLst>
            </p:cNvPr>
            <p:cNvSpPr>
              <a:spLocks/>
            </p:cNvSpPr>
            <p:nvPr/>
          </p:nvSpPr>
          <p:spPr bwMode="auto">
            <a:xfrm>
              <a:off x="5790227" y="2790826"/>
              <a:ext cx="11112" cy="214313"/>
            </a:xfrm>
            <a:custGeom>
              <a:avLst/>
              <a:gdLst>
                <a:gd name="T0" fmla="*/ 5 w 9"/>
                <a:gd name="T1" fmla="*/ 0 h 165"/>
                <a:gd name="T2" fmla="*/ 0 w 9"/>
                <a:gd name="T3" fmla="*/ 4 h 165"/>
                <a:gd name="T4" fmla="*/ 0 w 9"/>
                <a:gd name="T5" fmla="*/ 160 h 165"/>
                <a:gd name="T6" fmla="*/ 5 w 9"/>
                <a:gd name="T7" fmla="*/ 165 h 165"/>
                <a:gd name="T8" fmla="*/ 9 w 9"/>
                <a:gd name="T9" fmla="*/ 160 h 165"/>
                <a:gd name="T10" fmla="*/ 9 w 9"/>
                <a:gd name="T11" fmla="*/ 4 h 165"/>
                <a:gd name="T12" fmla="*/ 5 w 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9" h="165">
                  <a:moveTo>
                    <a:pt x="5" y="0"/>
                  </a:moveTo>
                  <a:cubicBezTo>
                    <a:pt x="2" y="0"/>
                    <a:pt x="0" y="2"/>
                    <a:pt x="0" y="4"/>
                  </a:cubicBezTo>
                  <a:cubicBezTo>
                    <a:pt x="0" y="160"/>
                    <a:pt x="0" y="160"/>
                    <a:pt x="0" y="160"/>
                  </a:cubicBezTo>
                  <a:cubicBezTo>
                    <a:pt x="0" y="163"/>
                    <a:pt x="2" y="165"/>
                    <a:pt x="5" y="165"/>
                  </a:cubicBezTo>
                  <a:cubicBezTo>
                    <a:pt x="7" y="165"/>
                    <a:pt x="9" y="163"/>
                    <a:pt x="9" y="160"/>
                  </a:cubicBezTo>
                  <a:cubicBezTo>
                    <a:pt x="9" y="4"/>
                    <a:pt x="9" y="4"/>
                    <a:pt x="9" y="4"/>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530">
              <a:extLst>
                <a:ext uri="{FF2B5EF4-FFF2-40B4-BE49-F238E27FC236}">
                  <a16:creationId xmlns:a16="http://schemas.microsoft.com/office/drawing/2014/main" id="{3A6FD607-FB86-4604-8EAE-D8B2DA0BAF35}"/>
                </a:ext>
              </a:extLst>
            </p:cNvPr>
            <p:cNvSpPr>
              <a:spLocks/>
            </p:cNvSpPr>
            <p:nvPr/>
          </p:nvSpPr>
          <p:spPr bwMode="auto">
            <a:xfrm>
              <a:off x="5861664" y="2757488"/>
              <a:ext cx="12700" cy="247650"/>
            </a:xfrm>
            <a:custGeom>
              <a:avLst/>
              <a:gdLst>
                <a:gd name="T0" fmla="*/ 5 w 9"/>
                <a:gd name="T1" fmla="*/ 0 h 191"/>
                <a:gd name="T2" fmla="*/ 0 w 9"/>
                <a:gd name="T3" fmla="*/ 5 h 191"/>
                <a:gd name="T4" fmla="*/ 0 w 9"/>
                <a:gd name="T5" fmla="*/ 186 h 191"/>
                <a:gd name="T6" fmla="*/ 5 w 9"/>
                <a:gd name="T7" fmla="*/ 191 h 191"/>
                <a:gd name="T8" fmla="*/ 9 w 9"/>
                <a:gd name="T9" fmla="*/ 186 h 191"/>
                <a:gd name="T10" fmla="*/ 9 w 9"/>
                <a:gd name="T11" fmla="*/ 5 h 191"/>
                <a:gd name="T12" fmla="*/ 5 w 9"/>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9" h="191">
                  <a:moveTo>
                    <a:pt x="5" y="0"/>
                  </a:moveTo>
                  <a:cubicBezTo>
                    <a:pt x="2" y="0"/>
                    <a:pt x="0" y="3"/>
                    <a:pt x="0" y="5"/>
                  </a:cubicBezTo>
                  <a:cubicBezTo>
                    <a:pt x="0" y="186"/>
                    <a:pt x="0" y="186"/>
                    <a:pt x="0" y="186"/>
                  </a:cubicBezTo>
                  <a:cubicBezTo>
                    <a:pt x="0" y="189"/>
                    <a:pt x="2" y="191"/>
                    <a:pt x="5" y="191"/>
                  </a:cubicBezTo>
                  <a:cubicBezTo>
                    <a:pt x="7" y="191"/>
                    <a:pt x="9" y="189"/>
                    <a:pt x="9" y="186"/>
                  </a:cubicBezTo>
                  <a:cubicBezTo>
                    <a:pt x="9" y="5"/>
                    <a:pt x="9" y="5"/>
                    <a:pt x="9" y="5"/>
                  </a:cubicBezTo>
                  <a:cubicBezTo>
                    <a:pt x="9" y="3"/>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31">
              <a:extLst>
                <a:ext uri="{FF2B5EF4-FFF2-40B4-BE49-F238E27FC236}">
                  <a16:creationId xmlns:a16="http://schemas.microsoft.com/office/drawing/2014/main" id="{8C4262AD-7A8E-4B8E-BE29-25BD88D061FC}"/>
                </a:ext>
              </a:extLst>
            </p:cNvPr>
            <p:cNvSpPr>
              <a:spLocks/>
            </p:cNvSpPr>
            <p:nvPr/>
          </p:nvSpPr>
          <p:spPr bwMode="auto">
            <a:xfrm>
              <a:off x="5933102" y="2751138"/>
              <a:ext cx="12700" cy="254000"/>
            </a:xfrm>
            <a:custGeom>
              <a:avLst/>
              <a:gdLst>
                <a:gd name="T0" fmla="*/ 4 w 9"/>
                <a:gd name="T1" fmla="*/ 0 h 195"/>
                <a:gd name="T2" fmla="*/ 0 w 9"/>
                <a:gd name="T3" fmla="*/ 5 h 195"/>
                <a:gd name="T4" fmla="*/ 0 w 9"/>
                <a:gd name="T5" fmla="*/ 190 h 195"/>
                <a:gd name="T6" fmla="*/ 4 w 9"/>
                <a:gd name="T7" fmla="*/ 195 h 195"/>
                <a:gd name="T8" fmla="*/ 9 w 9"/>
                <a:gd name="T9" fmla="*/ 190 h 195"/>
                <a:gd name="T10" fmla="*/ 9 w 9"/>
                <a:gd name="T11" fmla="*/ 5 h 195"/>
                <a:gd name="T12" fmla="*/ 4 w 9"/>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9" h="195">
                  <a:moveTo>
                    <a:pt x="4" y="0"/>
                  </a:moveTo>
                  <a:cubicBezTo>
                    <a:pt x="2" y="0"/>
                    <a:pt x="0" y="2"/>
                    <a:pt x="0" y="5"/>
                  </a:cubicBezTo>
                  <a:cubicBezTo>
                    <a:pt x="0" y="190"/>
                    <a:pt x="0" y="190"/>
                    <a:pt x="0" y="190"/>
                  </a:cubicBezTo>
                  <a:cubicBezTo>
                    <a:pt x="0" y="193"/>
                    <a:pt x="2" y="195"/>
                    <a:pt x="4" y="195"/>
                  </a:cubicBezTo>
                  <a:cubicBezTo>
                    <a:pt x="7" y="195"/>
                    <a:pt x="9" y="193"/>
                    <a:pt x="9" y="190"/>
                  </a:cubicBezTo>
                  <a:cubicBezTo>
                    <a:pt x="9" y="5"/>
                    <a:pt x="9" y="5"/>
                    <a:pt x="9" y="5"/>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 name="Rectangle 118">
            <a:extLst>
              <a:ext uri="{FF2B5EF4-FFF2-40B4-BE49-F238E27FC236}">
                <a16:creationId xmlns:a16="http://schemas.microsoft.com/office/drawing/2014/main" id="{DF188EC7-C5D4-4A3F-9349-D77D3958626C}"/>
              </a:ext>
            </a:extLst>
          </p:cNvPr>
          <p:cNvSpPr/>
          <p:nvPr/>
        </p:nvSpPr>
        <p:spPr>
          <a:xfrm>
            <a:off x="6429052" y="2025692"/>
            <a:ext cx="204840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algn="ctr">
              <a:spcAft>
                <a:spcPts val="200"/>
              </a:spcAft>
            </a:pPr>
            <a:r>
              <a:rPr lang="ru-RU" sz="1400" dirty="0">
                <a:solidFill>
                  <a:schemeClr val="tx1"/>
                </a:solidFill>
              </a:rPr>
              <a:t>2026 год</a:t>
            </a:r>
          </a:p>
        </p:txBody>
      </p:sp>
      <p:sp>
        <p:nvSpPr>
          <p:cNvPr id="68" name="Rectangle 118">
            <a:extLst>
              <a:ext uri="{FF2B5EF4-FFF2-40B4-BE49-F238E27FC236}">
                <a16:creationId xmlns:a16="http://schemas.microsoft.com/office/drawing/2014/main" id="{DF188EC7-C5D4-4A3F-9349-D77D3958626C}"/>
              </a:ext>
            </a:extLst>
          </p:cNvPr>
          <p:cNvSpPr/>
          <p:nvPr/>
        </p:nvSpPr>
        <p:spPr>
          <a:xfrm>
            <a:off x="6429052" y="2025692"/>
            <a:ext cx="204840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algn="ctr">
              <a:spcAft>
                <a:spcPts val="200"/>
              </a:spcAft>
            </a:pPr>
            <a:r>
              <a:rPr lang="ru-RU" sz="1400" dirty="0">
                <a:solidFill>
                  <a:schemeClr val="tx1"/>
                </a:solidFill>
              </a:rPr>
              <a:t>2026 год</a:t>
            </a:r>
          </a:p>
        </p:txBody>
      </p:sp>
      <p:sp>
        <p:nvSpPr>
          <p:cNvPr id="69" name="Rectangle 117"/>
          <p:cNvSpPr/>
          <p:nvPr/>
        </p:nvSpPr>
        <p:spPr>
          <a:xfrm>
            <a:off x="3852596" y="2025692"/>
            <a:ext cx="204840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algn="ctr">
              <a:spcAft>
                <a:spcPts val="200"/>
              </a:spcAft>
            </a:pPr>
            <a:r>
              <a:rPr lang="ru-RU" sz="1400" dirty="0">
                <a:solidFill>
                  <a:schemeClr val="tx1"/>
                </a:solidFill>
              </a:rPr>
              <a:t>2026 год</a:t>
            </a:r>
          </a:p>
        </p:txBody>
      </p:sp>
      <p:sp>
        <p:nvSpPr>
          <p:cNvPr id="70" name="Rectangle 36"/>
          <p:cNvSpPr/>
          <p:nvPr/>
        </p:nvSpPr>
        <p:spPr>
          <a:xfrm>
            <a:off x="4467369" y="2749205"/>
            <a:ext cx="1124837"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 bIns="0" rtlCol="0" anchor="ctr">
            <a:spAutoFit/>
          </a:bodyPr>
          <a:lstStyle/>
          <a:p>
            <a:pPr>
              <a:spcAft>
                <a:spcPts val="200"/>
              </a:spcAft>
            </a:pPr>
            <a:r>
              <a:rPr lang="ru-RU" sz="1400" i="1" dirty="0">
                <a:solidFill>
                  <a:schemeClr val="tx2"/>
                </a:solidFill>
              </a:rPr>
              <a:t>тенге/Гкал</a:t>
            </a:r>
          </a:p>
        </p:txBody>
      </p:sp>
      <p:sp>
        <p:nvSpPr>
          <p:cNvPr id="74" name="Rectangle 41"/>
          <p:cNvSpPr/>
          <p:nvPr/>
        </p:nvSpPr>
        <p:spPr>
          <a:xfrm>
            <a:off x="4176422" y="2387966"/>
            <a:ext cx="1273353" cy="387798"/>
          </a:xfrm>
          <a:prstGeom prst="rect">
            <a:avLst/>
          </a:prstGeom>
        </p:spPr>
        <p:txBody>
          <a:bodyPr wrap="none" lIns="72000" tIns="0" rIns="0" bIns="0" anchor="ctr">
            <a:spAutoFit/>
          </a:bodyPr>
          <a:lstStyle/>
          <a:p>
            <a:pPr defTabSz="583170">
              <a:lnSpc>
                <a:spcPct val="90000"/>
              </a:lnSpc>
              <a:spcBef>
                <a:spcPts val="638"/>
              </a:spcBef>
              <a:buFont typeface="Arial" panose="020B0604020202020204" pitchFamily="34" charset="0"/>
              <a:buNone/>
            </a:pPr>
            <a:r>
              <a:rPr lang="ru-RU" sz="2800" dirty="0">
                <a:solidFill>
                  <a:schemeClr val="accent1"/>
                </a:solidFill>
              </a:rPr>
              <a:t>7 207,6</a:t>
            </a:r>
          </a:p>
        </p:txBody>
      </p:sp>
      <p:sp>
        <p:nvSpPr>
          <p:cNvPr id="77" name="TextBox 76"/>
          <p:cNvSpPr txBox="1"/>
          <p:nvPr/>
        </p:nvSpPr>
        <p:spPr>
          <a:xfrm>
            <a:off x="6340263" y="2290860"/>
            <a:ext cx="2171978" cy="1184940"/>
          </a:xfrm>
          <a:prstGeom prst="rect">
            <a:avLst/>
          </a:prstGeom>
        </p:spPr>
        <p:txBody>
          <a:bodyPr wrap="square" lIns="0" tIns="0" rIns="0" bIns="0" rtlCol="0">
            <a:spAutoFit/>
          </a:bodyPr>
          <a:lstStyle/>
          <a:p>
            <a:pPr algn="just"/>
            <a:r>
              <a:rPr lang="ru-RU" sz="1100" dirty="0" smtClean="0"/>
              <a:t>1 </a:t>
            </a:r>
            <a:r>
              <a:rPr lang="ru-RU" sz="1100" dirty="0" err="1"/>
              <a:t>шілдеден</a:t>
            </a:r>
            <a:r>
              <a:rPr lang="ru-RU" sz="1100" dirty="0"/>
              <a:t> </a:t>
            </a:r>
            <a:r>
              <a:rPr lang="ru-RU" sz="1100" dirty="0" err="1"/>
              <a:t>бастап</a:t>
            </a:r>
            <a:r>
              <a:rPr lang="ru-RU" sz="1100" dirty="0"/>
              <a:t> газ </a:t>
            </a:r>
            <a:r>
              <a:rPr lang="ru-RU" sz="1100" dirty="0" err="1"/>
              <a:t>бағасының</a:t>
            </a:r>
            <a:r>
              <a:rPr lang="ru-RU" sz="1100" dirty="0"/>
              <a:t> </a:t>
            </a:r>
            <a:r>
              <a:rPr lang="ru-RU" sz="1100" dirty="0" err="1"/>
              <a:t>өсуіне</a:t>
            </a:r>
            <a:r>
              <a:rPr lang="ru-RU" sz="1100" dirty="0"/>
              <a:t> </a:t>
            </a:r>
            <a:r>
              <a:rPr lang="ru-RU" sz="1100" dirty="0" err="1"/>
              <a:t>байланысты</a:t>
            </a:r>
            <a:r>
              <a:rPr lang="ru-RU" sz="1100" dirty="0"/>
              <a:t> </a:t>
            </a:r>
            <a:r>
              <a:rPr lang="ru-RU" sz="1100" dirty="0" err="1"/>
              <a:t>бекітілген</a:t>
            </a:r>
            <a:r>
              <a:rPr lang="ru-RU" sz="1100" dirty="0"/>
              <a:t> </a:t>
            </a:r>
            <a:r>
              <a:rPr lang="ru-RU" sz="1100" dirty="0" err="1"/>
              <a:t>тарифті</a:t>
            </a:r>
            <a:r>
              <a:rPr lang="ru-RU" sz="1100" dirty="0"/>
              <a:t> </a:t>
            </a:r>
            <a:r>
              <a:rPr lang="ru-RU" sz="1100" dirty="0" err="1"/>
              <a:t>оның</a:t>
            </a:r>
            <a:r>
              <a:rPr lang="ru-RU" sz="1100" dirty="0"/>
              <a:t> </a:t>
            </a:r>
            <a:r>
              <a:rPr lang="ru-RU" sz="1100" dirty="0" err="1"/>
              <a:t>қолданылу</a:t>
            </a:r>
            <a:r>
              <a:rPr lang="ru-RU" sz="1100" dirty="0"/>
              <a:t> </a:t>
            </a:r>
            <a:r>
              <a:rPr lang="ru-RU" sz="1100" dirty="0" err="1"/>
              <a:t>мерзімі</a:t>
            </a:r>
            <a:r>
              <a:rPr lang="ru-RU" sz="1100" dirty="0"/>
              <a:t> </a:t>
            </a:r>
            <a:r>
              <a:rPr lang="ru-RU" sz="1100" dirty="0" err="1"/>
              <a:t>аяқталғанға</a:t>
            </a:r>
            <a:r>
              <a:rPr lang="ru-RU" sz="1100" dirty="0"/>
              <a:t> </a:t>
            </a:r>
            <a:r>
              <a:rPr lang="ru-RU" sz="1100" dirty="0" err="1"/>
              <a:t>дейін</a:t>
            </a:r>
            <a:r>
              <a:rPr lang="ru-RU" sz="1100" dirty="0"/>
              <a:t> </a:t>
            </a:r>
            <a:r>
              <a:rPr lang="ru-RU" sz="1100" dirty="0" err="1"/>
              <a:t>өзгертуге</a:t>
            </a:r>
            <a:r>
              <a:rPr lang="ru-RU" sz="1100" dirty="0"/>
              <a:t> </a:t>
            </a:r>
            <a:r>
              <a:rPr lang="ru-RU" sz="1100" dirty="0" err="1"/>
              <a:t>арналған</a:t>
            </a:r>
            <a:r>
              <a:rPr lang="ru-RU" sz="1100" dirty="0"/>
              <a:t> </a:t>
            </a:r>
            <a:r>
              <a:rPr lang="ru-RU" sz="1100" dirty="0" err="1"/>
              <a:t>өтінім</a:t>
            </a:r>
            <a:r>
              <a:rPr lang="ru-RU" sz="1100" dirty="0"/>
              <a:t> </a:t>
            </a:r>
            <a:r>
              <a:rPr lang="ru-RU" sz="1100" dirty="0" err="1"/>
              <a:t>уәкілетті</a:t>
            </a:r>
            <a:r>
              <a:rPr lang="ru-RU" sz="1100" dirty="0"/>
              <a:t> </a:t>
            </a:r>
            <a:r>
              <a:rPr lang="ru-RU" sz="1100" dirty="0" err="1"/>
              <a:t>органның</a:t>
            </a:r>
            <a:r>
              <a:rPr lang="ru-RU" sz="1100" dirty="0"/>
              <a:t> </a:t>
            </a:r>
            <a:r>
              <a:rPr lang="ru-RU" sz="1100" dirty="0" err="1"/>
              <a:t>қарауында</a:t>
            </a:r>
            <a:r>
              <a:rPr lang="ru-RU" sz="1100" dirty="0"/>
              <a:t> </a:t>
            </a:r>
            <a:r>
              <a:rPr lang="ru-RU" sz="1100" dirty="0" err="1" smtClean="0"/>
              <a:t>болады</a:t>
            </a:r>
            <a:r>
              <a:rPr lang="ru-RU" sz="1100" dirty="0" smtClean="0"/>
              <a:t>.</a:t>
            </a:r>
            <a:endParaRPr lang="ru-RU" sz="1100" dirty="0"/>
          </a:p>
        </p:txBody>
      </p:sp>
      <p:sp>
        <p:nvSpPr>
          <p:cNvPr id="78" name="Rectangle 118">
            <a:extLst>
              <a:ext uri="{FF2B5EF4-FFF2-40B4-BE49-F238E27FC236}">
                <a16:creationId xmlns:a16="http://schemas.microsoft.com/office/drawing/2014/main" id="{F8212E9F-5742-4CC6-B5FF-6EEAFC2A19A2}"/>
              </a:ext>
            </a:extLst>
          </p:cNvPr>
          <p:cNvSpPr/>
          <p:nvPr/>
        </p:nvSpPr>
        <p:spPr>
          <a:xfrm>
            <a:off x="8775568" y="2033800"/>
            <a:ext cx="2048400"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algn="ctr">
              <a:spcAft>
                <a:spcPts val="200"/>
              </a:spcAft>
            </a:pPr>
            <a:r>
              <a:rPr lang="ru-RU" sz="1400" dirty="0">
                <a:solidFill>
                  <a:schemeClr val="tx1"/>
                </a:solidFill>
              </a:rPr>
              <a:t>2027 - 2031 годы</a:t>
            </a:r>
          </a:p>
        </p:txBody>
      </p:sp>
      <p:sp>
        <p:nvSpPr>
          <p:cNvPr id="79" name="TextBox 78">
            <a:extLst>
              <a:ext uri="{FF2B5EF4-FFF2-40B4-BE49-F238E27FC236}">
                <a16:creationId xmlns:a16="http://schemas.microsoft.com/office/drawing/2014/main" id="{61671E8A-6EBB-4C19-8DF2-BE3309CCDAB4}"/>
              </a:ext>
            </a:extLst>
          </p:cNvPr>
          <p:cNvSpPr txBox="1"/>
          <p:nvPr/>
        </p:nvSpPr>
        <p:spPr>
          <a:xfrm>
            <a:off x="8922702" y="2510594"/>
            <a:ext cx="2133272" cy="677108"/>
          </a:xfrm>
          <a:prstGeom prst="rect">
            <a:avLst/>
          </a:prstGeom>
        </p:spPr>
        <p:txBody>
          <a:bodyPr wrap="square" lIns="0" tIns="0" rIns="0" bIns="0" rtlCol="0">
            <a:spAutoFit/>
          </a:bodyPr>
          <a:lstStyle/>
          <a:p>
            <a:pPr algn="just"/>
            <a:r>
              <a:rPr lang="ru-RU" sz="1100" dirty="0"/>
              <a:t>Бес </a:t>
            </a:r>
            <a:r>
              <a:rPr lang="ru-RU" sz="1100" dirty="0" err="1"/>
              <a:t>жылдық</a:t>
            </a:r>
            <a:r>
              <a:rPr lang="ru-RU" sz="1100" dirty="0"/>
              <a:t> </a:t>
            </a:r>
            <a:r>
              <a:rPr lang="ru-RU" sz="1100" dirty="0" err="1"/>
              <a:t>тарифтер</a:t>
            </a:r>
            <a:r>
              <a:rPr lang="ru-RU" sz="1100" dirty="0"/>
              <a:t> мен </a:t>
            </a:r>
            <a:r>
              <a:rPr lang="ru-RU" sz="1100" dirty="0" err="1"/>
              <a:t>инвестициялық</a:t>
            </a:r>
            <a:r>
              <a:rPr lang="ru-RU" sz="1100" dirty="0"/>
              <a:t> </a:t>
            </a:r>
            <a:r>
              <a:rPr lang="ru-RU" sz="1100" dirty="0" err="1"/>
              <a:t>бағдарламаны</a:t>
            </a:r>
            <a:r>
              <a:rPr lang="ru-RU" sz="1100" dirty="0"/>
              <a:t> </a:t>
            </a:r>
            <a:r>
              <a:rPr lang="ru-RU" sz="1100" dirty="0" err="1"/>
              <a:t>бекітуге</a:t>
            </a:r>
            <a:r>
              <a:rPr lang="ru-RU" sz="1100" dirty="0"/>
              <a:t> </a:t>
            </a:r>
            <a:r>
              <a:rPr lang="ru-RU" sz="1100" dirty="0" err="1"/>
              <a:t>өтінімді</a:t>
            </a:r>
            <a:r>
              <a:rPr lang="ru-RU" sz="1100" dirty="0"/>
              <a:t> </a:t>
            </a:r>
            <a:r>
              <a:rPr lang="ru-RU" sz="1100" dirty="0" err="1"/>
              <a:t>қалыптастыру</a:t>
            </a:r>
            <a:r>
              <a:rPr lang="ru-RU" sz="1100" dirty="0"/>
              <a:t> </a:t>
            </a:r>
            <a:r>
              <a:rPr lang="ru-RU" sz="1100" dirty="0" err="1"/>
              <a:t>бойынша</a:t>
            </a:r>
            <a:r>
              <a:rPr lang="ru-RU" sz="1100" dirty="0"/>
              <a:t> </a:t>
            </a:r>
            <a:r>
              <a:rPr lang="ru-RU" sz="1100" dirty="0" err="1"/>
              <a:t>жұмыс</a:t>
            </a:r>
            <a:r>
              <a:rPr lang="ru-RU" sz="1100" dirty="0"/>
              <a:t> </a:t>
            </a:r>
            <a:r>
              <a:rPr lang="ru-RU" sz="1100" dirty="0" err="1"/>
              <a:t>жүргізілуде</a:t>
            </a:r>
            <a:endParaRPr lang="ru-RU" sz="1100" dirty="0">
              <a:ea typeface="Calibri" panose="020F0502020204030204" pitchFamily="34" charset="0"/>
              <a:cs typeface="Times New Roman" panose="02020603050405020304" pitchFamily="18" charset="0"/>
            </a:endParaRPr>
          </a:p>
        </p:txBody>
      </p:sp>
      <p:grpSp>
        <p:nvGrpSpPr>
          <p:cNvPr id="80" name="Group 3424">
            <a:extLst>
              <a:ext uri="{FF2B5EF4-FFF2-40B4-BE49-F238E27FC236}">
                <a16:creationId xmlns:a16="http://schemas.microsoft.com/office/drawing/2014/main" id="{0B6E1F47-4CE1-4D97-A5D2-D24104840976}"/>
              </a:ext>
            </a:extLst>
          </p:cNvPr>
          <p:cNvGrpSpPr/>
          <p:nvPr/>
        </p:nvGrpSpPr>
        <p:grpSpPr>
          <a:xfrm>
            <a:off x="9734551" y="1570669"/>
            <a:ext cx="371475" cy="369888"/>
            <a:chOff x="5575914" y="2635251"/>
            <a:chExt cx="371475" cy="369888"/>
          </a:xfrm>
        </p:grpSpPr>
        <p:sp>
          <p:nvSpPr>
            <p:cNvPr id="81" name="Freeform 2525">
              <a:extLst>
                <a:ext uri="{FF2B5EF4-FFF2-40B4-BE49-F238E27FC236}">
                  <a16:creationId xmlns:a16="http://schemas.microsoft.com/office/drawing/2014/main" id="{180B0921-D47C-4D06-BCB0-C4DCCD7AEDCE}"/>
                </a:ext>
              </a:extLst>
            </p:cNvPr>
            <p:cNvSpPr>
              <a:spLocks/>
            </p:cNvSpPr>
            <p:nvPr/>
          </p:nvSpPr>
          <p:spPr bwMode="auto">
            <a:xfrm>
              <a:off x="5579089" y="2635251"/>
              <a:ext cx="368300" cy="249238"/>
            </a:xfrm>
            <a:custGeom>
              <a:avLst/>
              <a:gdLst>
                <a:gd name="T0" fmla="*/ 281 w 282"/>
                <a:gd name="T1" fmla="*/ 3 h 191"/>
                <a:gd name="T2" fmla="*/ 280 w 282"/>
                <a:gd name="T3" fmla="*/ 2 h 191"/>
                <a:gd name="T4" fmla="*/ 280 w 282"/>
                <a:gd name="T5" fmla="*/ 2 h 191"/>
                <a:gd name="T6" fmla="*/ 280 w 282"/>
                <a:gd name="T7" fmla="*/ 2 h 191"/>
                <a:gd name="T8" fmla="*/ 279 w 282"/>
                <a:gd name="T9" fmla="*/ 1 h 191"/>
                <a:gd name="T10" fmla="*/ 277 w 282"/>
                <a:gd name="T11" fmla="*/ 0 h 191"/>
                <a:gd name="T12" fmla="*/ 211 w 282"/>
                <a:gd name="T13" fmla="*/ 0 h 191"/>
                <a:gd name="T14" fmla="*/ 207 w 282"/>
                <a:gd name="T15" fmla="*/ 5 h 191"/>
                <a:gd name="T16" fmla="*/ 211 w 282"/>
                <a:gd name="T17" fmla="*/ 9 h 191"/>
                <a:gd name="T18" fmla="*/ 266 w 282"/>
                <a:gd name="T19" fmla="*/ 9 h 191"/>
                <a:gd name="T20" fmla="*/ 190 w 282"/>
                <a:gd name="T21" fmla="*/ 85 h 191"/>
                <a:gd name="T22" fmla="*/ 175 w 282"/>
                <a:gd name="T23" fmla="*/ 70 h 191"/>
                <a:gd name="T24" fmla="*/ 169 w 282"/>
                <a:gd name="T25" fmla="*/ 70 h 191"/>
                <a:gd name="T26" fmla="*/ 106 w 282"/>
                <a:gd name="T27" fmla="*/ 133 h 191"/>
                <a:gd name="T28" fmla="*/ 82 w 282"/>
                <a:gd name="T29" fmla="*/ 109 h 191"/>
                <a:gd name="T30" fmla="*/ 76 w 282"/>
                <a:gd name="T31" fmla="*/ 109 h 191"/>
                <a:gd name="T32" fmla="*/ 2 w 282"/>
                <a:gd name="T33" fmla="*/ 183 h 191"/>
                <a:gd name="T34" fmla="*/ 2 w 282"/>
                <a:gd name="T35" fmla="*/ 190 h 191"/>
                <a:gd name="T36" fmla="*/ 5 w 282"/>
                <a:gd name="T37" fmla="*/ 191 h 191"/>
                <a:gd name="T38" fmla="*/ 8 w 282"/>
                <a:gd name="T39" fmla="*/ 190 h 191"/>
                <a:gd name="T40" fmla="*/ 79 w 282"/>
                <a:gd name="T41" fmla="*/ 119 h 191"/>
                <a:gd name="T42" fmla="*/ 103 w 282"/>
                <a:gd name="T43" fmla="*/ 142 h 191"/>
                <a:gd name="T44" fmla="*/ 109 w 282"/>
                <a:gd name="T45" fmla="*/ 142 h 191"/>
                <a:gd name="T46" fmla="*/ 172 w 282"/>
                <a:gd name="T47" fmla="*/ 80 h 191"/>
                <a:gd name="T48" fmla="*/ 187 w 282"/>
                <a:gd name="T49" fmla="*/ 95 h 191"/>
                <a:gd name="T50" fmla="*/ 193 w 282"/>
                <a:gd name="T51" fmla="*/ 95 h 191"/>
                <a:gd name="T52" fmla="*/ 273 w 282"/>
                <a:gd name="T53" fmla="*/ 16 h 191"/>
                <a:gd name="T54" fmla="*/ 273 w 282"/>
                <a:gd name="T55" fmla="*/ 61 h 191"/>
                <a:gd name="T56" fmla="*/ 277 w 282"/>
                <a:gd name="T57" fmla="*/ 66 h 191"/>
                <a:gd name="T58" fmla="*/ 282 w 282"/>
                <a:gd name="T59" fmla="*/ 61 h 191"/>
                <a:gd name="T60" fmla="*/ 282 w 282"/>
                <a:gd name="T61" fmla="*/ 5 h 191"/>
                <a:gd name="T62" fmla="*/ 281 w 282"/>
                <a:gd name="T63"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191">
                  <a:moveTo>
                    <a:pt x="281" y="3"/>
                  </a:moveTo>
                  <a:cubicBezTo>
                    <a:pt x="281" y="2"/>
                    <a:pt x="281" y="2"/>
                    <a:pt x="280" y="2"/>
                  </a:cubicBezTo>
                  <a:cubicBezTo>
                    <a:pt x="280" y="2"/>
                    <a:pt x="280" y="2"/>
                    <a:pt x="280" y="2"/>
                  </a:cubicBezTo>
                  <a:cubicBezTo>
                    <a:pt x="280" y="2"/>
                    <a:pt x="280" y="2"/>
                    <a:pt x="280" y="2"/>
                  </a:cubicBezTo>
                  <a:cubicBezTo>
                    <a:pt x="280" y="1"/>
                    <a:pt x="279" y="1"/>
                    <a:pt x="279" y="1"/>
                  </a:cubicBezTo>
                  <a:cubicBezTo>
                    <a:pt x="278" y="0"/>
                    <a:pt x="278" y="0"/>
                    <a:pt x="277" y="0"/>
                  </a:cubicBezTo>
                  <a:cubicBezTo>
                    <a:pt x="211" y="0"/>
                    <a:pt x="211" y="0"/>
                    <a:pt x="211" y="0"/>
                  </a:cubicBezTo>
                  <a:cubicBezTo>
                    <a:pt x="209" y="0"/>
                    <a:pt x="207" y="2"/>
                    <a:pt x="207" y="5"/>
                  </a:cubicBezTo>
                  <a:cubicBezTo>
                    <a:pt x="207" y="7"/>
                    <a:pt x="209" y="9"/>
                    <a:pt x="211" y="9"/>
                  </a:cubicBezTo>
                  <a:cubicBezTo>
                    <a:pt x="266" y="9"/>
                    <a:pt x="266" y="9"/>
                    <a:pt x="266" y="9"/>
                  </a:cubicBezTo>
                  <a:cubicBezTo>
                    <a:pt x="190" y="85"/>
                    <a:pt x="190" y="85"/>
                    <a:pt x="190" y="85"/>
                  </a:cubicBezTo>
                  <a:cubicBezTo>
                    <a:pt x="175" y="70"/>
                    <a:pt x="175" y="70"/>
                    <a:pt x="175" y="70"/>
                  </a:cubicBezTo>
                  <a:cubicBezTo>
                    <a:pt x="173" y="68"/>
                    <a:pt x="170" y="68"/>
                    <a:pt x="169" y="70"/>
                  </a:cubicBezTo>
                  <a:cubicBezTo>
                    <a:pt x="106" y="133"/>
                    <a:pt x="106" y="133"/>
                    <a:pt x="106" y="133"/>
                  </a:cubicBezTo>
                  <a:cubicBezTo>
                    <a:pt x="82" y="109"/>
                    <a:pt x="82" y="109"/>
                    <a:pt x="82" y="109"/>
                  </a:cubicBezTo>
                  <a:cubicBezTo>
                    <a:pt x="81" y="108"/>
                    <a:pt x="78" y="108"/>
                    <a:pt x="76" y="109"/>
                  </a:cubicBezTo>
                  <a:cubicBezTo>
                    <a:pt x="2" y="183"/>
                    <a:pt x="2" y="183"/>
                    <a:pt x="2" y="183"/>
                  </a:cubicBezTo>
                  <a:cubicBezTo>
                    <a:pt x="0" y="185"/>
                    <a:pt x="0" y="188"/>
                    <a:pt x="2" y="190"/>
                  </a:cubicBezTo>
                  <a:cubicBezTo>
                    <a:pt x="3" y="191"/>
                    <a:pt x="4" y="191"/>
                    <a:pt x="5" y="191"/>
                  </a:cubicBezTo>
                  <a:cubicBezTo>
                    <a:pt x="6" y="191"/>
                    <a:pt x="8" y="191"/>
                    <a:pt x="8" y="190"/>
                  </a:cubicBezTo>
                  <a:cubicBezTo>
                    <a:pt x="79" y="119"/>
                    <a:pt x="79" y="119"/>
                    <a:pt x="79" y="119"/>
                  </a:cubicBezTo>
                  <a:cubicBezTo>
                    <a:pt x="103" y="142"/>
                    <a:pt x="103" y="142"/>
                    <a:pt x="103" y="142"/>
                  </a:cubicBezTo>
                  <a:cubicBezTo>
                    <a:pt x="104" y="144"/>
                    <a:pt x="107" y="144"/>
                    <a:pt x="109" y="142"/>
                  </a:cubicBezTo>
                  <a:cubicBezTo>
                    <a:pt x="172" y="80"/>
                    <a:pt x="172" y="80"/>
                    <a:pt x="172" y="80"/>
                  </a:cubicBezTo>
                  <a:cubicBezTo>
                    <a:pt x="187" y="95"/>
                    <a:pt x="187" y="95"/>
                    <a:pt x="187" y="95"/>
                  </a:cubicBezTo>
                  <a:cubicBezTo>
                    <a:pt x="189" y="97"/>
                    <a:pt x="192" y="97"/>
                    <a:pt x="193" y="95"/>
                  </a:cubicBezTo>
                  <a:cubicBezTo>
                    <a:pt x="273" y="16"/>
                    <a:pt x="273" y="16"/>
                    <a:pt x="273" y="16"/>
                  </a:cubicBezTo>
                  <a:cubicBezTo>
                    <a:pt x="273" y="61"/>
                    <a:pt x="273" y="61"/>
                    <a:pt x="273" y="61"/>
                  </a:cubicBezTo>
                  <a:cubicBezTo>
                    <a:pt x="273" y="64"/>
                    <a:pt x="275" y="66"/>
                    <a:pt x="277" y="66"/>
                  </a:cubicBezTo>
                  <a:cubicBezTo>
                    <a:pt x="280" y="66"/>
                    <a:pt x="282" y="64"/>
                    <a:pt x="282" y="61"/>
                  </a:cubicBezTo>
                  <a:cubicBezTo>
                    <a:pt x="282" y="5"/>
                    <a:pt x="282" y="5"/>
                    <a:pt x="282" y="5"/>
                  </a:cubicBezTo>
                  <a:cubicBezTo>
                    <a:pt x="282" y="4"/>
                    <a:pt x="281" y="4"/>
                    <a:pt x="281" y="3"/>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526">
              <a:extLst>
                <a:ext uri="{FF2B5EF4-FFF2-40B4-BE49-F238E27FC236}">
                  <a16:creationId xmlns:a16="http://schemas.microsoft.com/office/drawing/2014/main" id="{26511420-61AD-488E-A7CC-52B0672D9BBA}"/>
                </a:ext>
              </a:extLst>
            </p:cNvPr>
            <p:cNvSpPr>
              <a:spLocks/>
            </p:cNvSpPr>
            <p:nvPr/>
          </p:nvSpPr>
          <p:spPr bwMode="auto">
            <a:xfrm>
              <a:off x="5575914" y="2906713"/>
              <a:ext cx="12700" cy="98425"/>
            </a:xfrm>
            <a:custGeom>
              <a:avLst/>
              <a:gdLst>
                <a:gd name="T0" fmla="*/ 5 w 9"/>
                <a:gd name="T1" fmla="*/ 0 h 76"/>
                <a:gd name="T2" fmla="*/ 0 w 9"/>
                <a:gd name="T3" fmla="*/ 5 h 76"/>
                <a:gd name="T4" fmla="*/ 0 w 9"/>
                <a:gd name="T5" fmla="*/ 71 h 76"/>
                <a:gd name="T6" fmla="*/ 5 w 9"/>
                <a:gd name="T7" fmla="*/ 76 h 76"/>
                <a:gd name="T8" fmla="*/ 9 w 9"/>
                <a:gd name="T9" fmla="*/ 71 h 76"/>
                <a:gd name="T10" fmla="*/ 9 w 9"/>
                <a:gd name="T11" fmla="*/ 5 h 76"/>
                <a:gd name="T12" fmla="*/ 5 w 9"/>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 h="76">
                  <a:moveTo>
                    <a:pt x="5" y="0"/>
                  </a:moveTo>
                  <a:cubicBezTo>
                    <a:pt x="2" y="0"/>
                    <a:pt x="0" y="2"/>
                    <a:pt x="0" y="5"/>
                  </a:cubicBezTo>
                  <a:cubicBezTo>
                    <a:pt x="0" y="71"/>
                    <a:pt x="0" y="71"/>
                    <a:pt x="0" y="71"/>
                  </a:cubicBezTo>
                  <a:cubicBezTo>
                    <a:pt x="0" y="74"/>
                    <a:pt x="2" y="76"/>
                    <a:pt x="5" y="76"/>
                  </a:cubicBezTo>
                  <a:cubicBezTo>
                    <a:pt x="7" y="76"/>
                    <a:pt x="9" y="74"/>
                    <a:pt x="9" y="71"/>
                  </a:cubicBezTo>
                  <a:cubicBezTo>
                    <a:pt x="9" y="5"/>
                    <a:pt x="9" y="5"/>
                    <a:pt x="9" y="5"/>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527">
              <a:extLst>
                <a:ext uri="{FF2B5EF4-FFF2-40B4-BE49-F238E27FC236}">
                  <a16:creationId xmlns:a16="http://schemas.microsoft.com/office/drawing/2014/main" id="{E117733E-CC39-4C56-B3C2-79BFB59C65FE}"/>
                </a:ext>
              </a:extLst>
            </p:cNvPr>
            <p:cNvSpPr>
              <a:spLocks/>
            </p:cNvSpPr>
            <p:nvPr/>
          </p:nvSpPr>
          <p:spPr bwMode="auto">
            <a:xfrm>
              <a:off x="5648939" y="2857501"/>
              <a:ext cx="11112" cy="147638"/>
            </a:xfrm>
            <a:custGeom>
              <a:avLst/>
              <a:gdLst>
                <a:gd name="T0" fmla="*/ 4 w 9"/>
                <a:gd name="T1" fmla="*/ 0 h 114"/>
                <a:gd name="T2" fmla="*/ 0 w 9"/>
                <a:gd name="T3" fmla="*/ 4 h 114"/>
                <a:gd name="T4" fmla="*/ 0 w 9"/>
                <a:gd name="T5" fmla="*/ 109 h 114"/>
                <a:gd name="T6" fmla="*/ 4 w 9"/>
                <a:gd name="T7" fmla="*/ 114 h 114"/>
                <a:gd name="T8" fmla="*/ 9 w 9"/>
                <a:gd name="T9" fmla="*/ 109 h 114"/>
                <a:gd name="T10" fmla="*/ 9 w 9"/>
                <a:gd name="T11" fmla="*/ 4 h 114"/>
                <a:gd name="T12" fmla="*/ 4 w 9"/>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9" h="114">
                  <a:moveTo>
                    <a:pt x="4" y="0"/>
                  </a:moveTo>
                  <a:cubicBezTo>
                    <a:pt x="2" y="0"/>
                    <a:pt x="0" y="2"/>
                    <a:pt x="0" y="4"/>
                  </a:cubicBezTo>
                  <a:cubicBezTo>
                    <a:pt x="0" y="109"/>
                    <a:pt x="0" y="109"/>
                    <a:pt x="0" y="109"/>
                  </a:cubicBezTo>
                  <a:cubicBezTo>
                    <a:pt x="0" y="112"/>
                    <a:pt x="2" y="114"/>
                    <a:pt x="4" y="114"/>
                  </a:cubicBezTo>
                  <a:cubicBezTo>
                    <a:pt x="7" y="114"/>
                    <a:pt x="9" y="112"/>
                    <a:pt x="9" y="10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28">
              <a:extLst>
                <a:ext uri="{FF2B5EF4-FFF2-40B4-BE49-F238E27FC236}">
                  <a16:creationId xmlns:a16="http://schemas.microsoft.com/office/drawing/2014/main" id="{2F71CB6D-8841-44E5-9757-934244F378FF}"/>
                </a:ext>
              </a:extLst>
            </p:cNvPr>
            <p:cNvSpPr>
              <a:spLocks/>
            </p:cNvSpPr>
            <p:nvPr/>
          </p:nvSpPr>
          <p:spPr bwMode="auto">
            <a:xfrm>
              <a:off x="5720377" y="2843213"/>
              <a:ext cx="11112" cy="161925"/>
            </a:xfrm>
            <a:custGeom>
              <a:avLst/>
              <a:gdLst>
                <a:gd name="T0" fmla="*/ 4 w 9"/>
                <a:gd name="T1" fmla="*/ 0 h 124"/>
                <a:gd name="T2" fmla="*/ 0 w 9"/>
                <a:gd name="T3" fmla="*/ 4 h 124"/>
                <a:gd name="T4" fmla="*/ 0 w 9"/>
                <a:gd name="T5" fmla="*/ 119 h 124"/>
                <a:gd name="T6" fmla="*/ 4 w 9"/>
                <a:gd name="T7" fmla="*/ 124 h 124"/>
                <a:gd name="T8" fmla="*/ 9 w 9"/>
                <a:gd name="T9" fmla="*/ 119 h 124"/>
                <a:gd name="T10" fmla="*/ 9 w 9"/>
                <a:gd name="T11" fmla="*/ 4 h 124"/>
                <a:gd name="T12" fmla="*/ 4 w 9"/>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9" h="124">
                  <a:moveTo>
                    <a:pt x="4" y="0"/>
                  </a:moveTo>
                  <a:cubicBezTo>
                    <a:pt x="2" y="0"/>
                    <a:pt x="0" y="2"/>
                    <a:pt x="0" y="4"/>
                  </a:cubicBezTo>
                  <a:cubicBezTo>
                    <a:pt x="0" y="119"/>
                    <a:pt x="0" y="119"/>
                    <a:pt x="0" y="119"/>
                  </a:cubicBezTo>
                  <a:cubicBezTo>
                    <a:pt x="0" y="122"/>
                    <a:pt x="2" y="124"/>
                    <a:pt x="4" y="124"/>
                  </a:cubicBezTo>
                  <a:cubicBezTo>
                    <a:pt x="7" y="124"/>
                    <a:pt x="9" y="122"/>
                    <a:pt x="9" y="119"/>
                  </a:cubicBezTo>
                  <a:cubicBezTo>
                    <a:pt x="9" y="4"/>
                    <a:pt x="9" y="4"/>
                    <a:pt x="9" y="4"/>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529">
              <a:extLst>
                <a:ext uri="{FF2B5EF4-FFF2-40B4-BE49-F238E27FC236}">
                  <a16:creationId xmlns:a16="http://schemas.microsoft.com/office/drawing/2014/main" id="{838D579F-88A2-4186-88AD-07448EFA9D6B}"/>
                </a:ext>
              </a:extLst>
            </p:cNvPr>
            <p:cNvSpPr>
              <a:spLocks/>
            </p:cNvSpPr>
            <p:nvPr/>
          </p:nvSpPr>
          <p:spPr bwMode="auto">
            <a:xfrm>
              <a:off x="5790227" y="2790826"/>
              <a:ext cx="11112" cy="214313"/>
            </a:xfrm>
            <a:custGeom>
              <a:avLst/>
              <a:gdLst>
                <a:gd name="T0" fmla="*/ 5 w 9"/>
                <a:gd name="T1" fmla="*/ 0 h 165"/>
                <a:gd name="T2" fmla="*/ 0 w 9"/>
                <a:gd name="T3" fmla="*/ 4 h 165"/>
                <a:gd name="T4" fmla="*/ 0 w 9"/>
                <a:gd name="T5" fmla="*/ 160 h 165"/>
                <a:gd name="T6" fmla="*/ 5 w 9"/>
                <a:gd name="T7" fmla="*/ 165 h 165"/>
                <a:gd name="T8" fmla="*/ 9 w 9"/>
                <a:gd name="T9" fmla="*/ 160 h 165"/>
                <a:gd name="T10" fmla="*/ 9 w 9"/>
                <a:gd name="T11" fmla="*/ 4 h 165"/>
                <a:gd name="T12" fmla="*/ 5 w 9"/>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9" h="165">
                  <a:moveTo>
                    <a:pt x="5" y="0"/>
                  </a:moveTo>
                  <a:cubicBezTo>
                    <a:pt x="2" y="0"/>
                    <a:pt x="0" y="2"/>
                    <a:pt x="0" y="4"/>
                  </a:cubicBezTo>
                  <a:cubicBezTo>
                    <a:pt x="0" y="160"/>
                    <a:pt x="0" y="160"/>
                    <a:pt x="0" y="160"/>
                  </a:cubicBezTo>
                  <a:cubicBezTo>
                    <a:pt x="0" y="163"/>
                    <a:pt x="2" y="165"/>
                    <a:pt x="5" y="165"/>
                  </a:cubicBezTo>
                  <a:cubicBezTo>
                    <a:pt x="7" y="165"/>
                    <a:pt x="9" y="163"/>
                    <a:pt x="9" y="160"/>
                  </a:cubicBezTo>
                  <a:cubicBezTo>
                    <a:pt x="9" y="4"/>
                    <a:pt x="9" y="4"/>
                    <a:pt x="9" y="4"/>
                  </a:cubicBezTo>
                  <a:cubicBezTo>
                    <a:pt x="9" y="2"/>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530">
              <a:extLst>
                <a:ext uri="{FF2B5EF4-FFF2-40B4-BE49-F238E27FC236}">
                  <a16:creationId xmlns:a16="http://schemas.microsoft.com/office/drawing/2014/main" id="{3A6FD607-FB86-4604-8EAE-D8B2DA0BAF35}"/>
                </a:ext>
              </a:extLst>
            </p:cNvPr>
            <p:cNvSpPr>
              <a:spLocks/>
            </p:cNvSpPr>
            <p:nvPr/>
          </p:nvSpPr>
          <p:spPr bwMode="auto">
            <a:xfrm>
              <a:off x="5861664" y="2757488"/>
              <a:ext cx="12700" cy="247650"/>
            </a:xfrm>
            <a:custGeom>
              <a:avLst/>
              <a:gdLst>
                <a:gd name="T0" fmla="*/ 5 w 9"/>
                <a:gd name="T1" fmla="*/ 0 h 191"/>
                <a:gd name="T2" fmla="*/ 0 w 9"/>
                <a:gd name="T3" fmla="*/ 5 h 191"/>
                <a:gd name="T4" fmla="*/ 0 w 9"/>
                <a:gd name="T5" fmla="*/ 186 h 191"/>
                <a:gd name="T6" fmla="*/ 5 w 9"/>
                <a:gd name="T7" fmla="*/ 191 h 191"/>
                <a:gd name="T8" fmla="*/ 9 w 9"/>
                <a:gd name="T9" fmla="*/ 186 h 191"/>
                <a:gd name="T10" fmla="*/ 9 w 9"/>
                <a:gd name="T11" fmla="*/ 5 h 191"/>
                <a:gd name="T12" fmla="*/ 5 w 9"/>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9" h="191">
                  <a:moveTo>
                    <a:pt x="5" y="0"/>
                  </a:moveTo>
                  <a:cubicBezTo>
                    <a:pt x="2" y="0"/>
                    <a:pt x="0" y="3"/>
                    <a:pt x="0" y="5"/>
                  </a:cubicBezTo>
                  <a:cubicBezTo>
                    <a:pt x="0" y="186"/>
                    <a:pt x="0" y="186"/>
                    <a:pt x="0" y="186"/>
                  </a:cubicBezTo>
                  <a:cubicBezTo>
                    <a:pt x="0" y="189"/>
                    <a:pt x="2" y="191"/>
                    <a:pt x="5" y="191"/>
                  </a:cubicBezTo>
                  <a:cubicBezTo>
                    <a:pt x="7" y="191"/>
                    <a:pt x="9" y="189"/>
                    <a:pt x="9" y="186"/>
                  </a:cubicBezTo>
                  <a:cubicBezTo>
                    <a:pt x="9" y="5"/>
                    <a:pt x="9" y="5"/>
                    <a:pt x="9" y="5"/>
                  </a:cubicBezTo>
                  <a:cubicBezTo>
                    <a:pt x="9" y="3"/>
                    <a:pt x="7" y="0"/>
                    <a:pt x="5"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531">
              <a:extLst>
                <a:ext uri="{FF2B5EF4-FFF2-40B4-BE49-F238E27FC236}">
                  <a16:creationId xmlns:a16="http://schemas.microsoft.com/office/drawing/2014/main" id="{8C4262AD-7A8E-4B8E-BE29-25BD88D061FC}"/>
                </a:ext>
              </a:extLst>
            </p:cNvPr>
            <p:cNvSpPr>
              <a:spLocks/>
            </p:cNvSpPr>
            <p:nvPr/>
          </p:nvSpPr>
          <p:spPr bwMode="auto">
            <a:xfrm>
              <a:off x="5933102" y="2751138"/>
              <a:ext cx="12700" cy="254000"/>
            </a:xfrm>
            <a:custGeom>
              <a:avLst/>
              <a:gdLst>
                <a:gd name="T0" fmla="*/ 4 w 9"/>
                <a:gd name="T1" fmla="*/ 0 h 195"/>
                <a:gd name="T2" fmla="*/ 0 w 9"/>
                <a:gd name="T3" fmla="*/ 5 h 195"/>
                <a:gd name="T4" fmla="*/ 0 w 9"/>
                <a:gd name="T5" fmla="*/ 190 h 195"/>
                <a:gd name="T6" fmla="*/ 4 w 9"/>
                <a:gd name="T7" fmla="*/ 195 h 195"/>
                <a:gd name="T8" fmla="*/ 9 w 9"/>
                <a:gd name="T9" fmla="*/ 190 h 195"/>
                <a:gd name="T10" fmla="*/ 9 w 9"/>
                <a:gd name="T11" fmla="*/ 5 h 195"/>
                <a:gd name="T12" fmla="*/ 4 w 9"/>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9" h="195">
                  <a:moveTo>
                    <a:pt x="4" y="0"/>
                  </a:moveTo>
                  <a:cubicBezTo>
                    <a:pt x="2" y="0"/>
                    <a:pt x="0" y="2"/>
                    <a:pt x="0" y="5"/>
                  </a:cubicBezTo>
                  <a:cubicBezTo>
                    <a:pt x="0" y="190"/>
                    <a:pt x="0" y="190"/>
                    <a:pt x="0" y="190"/>
                  </a:cubicBezTo>
                  <a:cubicBezTo>
                    <a:pt x="0" y="193"/>
                    <a:pt x="2" y="195"/>
                    <a:pt x="4" y="195"/>
                  </a:cubicBezTo>
                  <a:cubicBezTo>
                    <a:pt x="7" y="195"/>
                    <a:pt x="9" y="193"/>
                    <a:pt x="9" y="190"/>
                  </a:cubicBezTo>
                  <a:cubicBezTo>
                    <a:pt x="9" y="5"/>
                    <a:pt x="9" y="5"/>
                    <a:pt x="9" y="5"/>
                  </a:cubicBezTo>
                  <a:cubicBezTo>
                    <a:pt x="9" y="2"/>
                    <a:pt x="7" y="0"/>
                    <a:pt x="4" y="0"/>
                  </a:cubicBezTo>
                  <a:close/>
                </a:path>
              </a:pathLst>
            </a:custGeom>
            <a:solidFill>
              <a:srgbClr val="EE7F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11786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23033" y="4186989"/>
            <a:ext cx="5038239" cy="1964575"/>
          </a:xfrm>
        </p:spPr>
        <p:txBody>
          <a:bodyPr/>
          <a:lstStyle/>
          <a:p>
            <a:pPr rtl="0"/>
            <a:r>
              <a:rPr lang="kk" sz="4800" b="0" i="0" u="none" strike="noStrike" dirty="0">
                <a:latin typeface="Arial"/>
              </a:rPr>
              <a:t>Назарларыңызға рақмет </a:t>
            </a:r>
            <a:endParaRPr lang="en-US" sz="4800" dirty="0"/>
          </a:p>
        </p:txBody>
      </p:sp>
      <p:sp>
        <p:nvSpPr>
          <p:cNvPr id="4" name="Text Placeholder 3"/>
          <p:cNvSpPr>
            <a:spLocks noGrp="1"/>
          </p:cNvSpPr>
          <p:nvPr>
            <p:ph type="body" sz="quarter" idx="12"/>
          </p:nvPr>
        </p:nvSpPr>
        <p:spPr/>
        <p:txBody>
          <a:bodyPr/>
          <a:lstStyle/>
          <a:p>
            <a:pPr rtl="0"/>
            <a:r>
              <a:rPr lang="kk" sz="2400" b="1" i="0" u="none" strike="noStrike">
                <a:latin typeface="Arial"/>
              </a:rPr>
              <a:t>Энергетика</a:t>
            </a:r>
          </a:p>
        </p:txBody>
      </p:sp>
    </p:spTree>
    <p:extLst>
      <p:ext uri="{BB962C8B-B14F-4D97-AF65-F5344CB8AC3E}">
        <p14:creationId xmlns:p14="http://schemas.microsoft.com/office/powerpoint/2010/main" val="30609608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0"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pPr rtl="0"/>
            <a:r>
              <a:rPr lang="kk" sz="1800" b="0" i="0" u="none" strike="noStrike">
                <a:solidFill>
                  <a:srgbClr val="DB700F"/>
                </a:solidFill>
                <a:latin typeface="Arial"/>
              </a:rPr>
              <a:t>Жалпы мәліметтер </a:t>
            </a:r>
            <a:endParaRPr lang="en-US">
              <a:solidFill>
                <a:srgbClr val="DB700F"/>
              </a:solidFill>
            </a:endParaRPr>
          </a:p>
        </p:txBody>
      </p:sp>
      <p:sp>
        <p:nvSpPr>
          <p:cNvPr id="8" name="Прямоугольник 7"/>
          <p:cNvSpPr/>
          <p:nvPr/>
        </p:nvSpPr>
        <p:spPr>
          <a:xfrm>
            <a:off x="156727" y="3732779"/>
            <a:ext cx="5619182" cy="1463040"/>
          </a:xfrm>
          <a:prstGeom prst="rect">
            <a:avLst/>
          </a:prstGeom>
        </p:spPr>
        <p:txBody>
          <a:bodyPr wrap="square">
            <a:spAutoFit/>
          </a:bodyPr>
          <a:lstStyle/>
          <a:p>
            <a:pPr lvl="0" algn="just" defTabSz="914400" rtl="0">
              <a:spcBef>
                <a:spcPts val="300"/>
              </a:spcBef>
              <a:spcAft>
                <a:spcPts val="300"/>
              </a:spcAft>
            </a:pPr>
            <a:r>
              <a:rPr lang="kk" sz="1600" b="1" i="0" u="none" strike="noStrike" dirty="0">
                <a:solidFill>
                  <a:srgbClr val="000000"/>
                </a:solidFill>
                <a:latin typeface="Arial"/>
                <a:cs typeface="Times New Roman"/>
              </a:rPr>
              <a:t>Қолданылатын отын түрі:</a:t>
            </a:r>
            <a:endParaRPr lang="ru-RU" sz="1600" b="1" dirty="0">
              <a:solidFill>
                <a:prstClr val="black"/>
              </a:solidFill>
              <a:cs typeface="Times New Roman" panose="02020603050405020304" pitchFamily="18" charset="0"/>
            </a:endParaRPr>
          </a:p>
          <a:p>
            <a:pPr marL="285750" lvl="0" indent="-285750" algn="just" defTabSz="914400" rtl="0">
              <a:spcBef>
                <a:spcPts val="300"/>
              </a:spcBef>
              <a:spcAft>
                <a:spcPts val="300"/>
              </a:spcAft>
              <a:buFont typeface="Wingdings" panose="05000000000000000000" pitchFamily="2" charset="2"/>
              <a:buChar char="ü"/>
            </a:pPr>
            <a:r>
              <a:rPr lang="kk" sz="1600" b="0" i="0" u="none" strike="noStrike" dirty="0">
                <a:solidFill>
                  <a:srgbClr val="000000"/>
                </a:solidFill>
                <a:latin typeface="Arial"/>
                <a:cs typeface="Times New Roman"/>
              </a:rPr>
              <a:t>Негізгі отын - табиғи газ (газ станцияға Газли-Шымкент магистральдық құбыржолынан жеке тармақ бойынша беріледі); </a:t>
            </a:r>
          </a:p>
          <a:p>
            <a:pPr marL="285750" lvl="0" indent="-285750" algn="just" defTabSz="914400" rtl="0">
              <a:spcBef>
                <a:spcPts val="300"/>
              </a:spcBef>
              <a:spcAft>
                <a:spcPts val="300"/>
              </a:spcAft>
              <a:buFont typeface="Wingdings" panose="05000000000000000000" pitchFamily="2" charset="2"/>
              <a:buChar char="ü"/>
            </a:pPr>
            <a:r>
              <a:rPr lang="kk" sz="1600" b="0" i="0" u="none" strike="noStrike" dirty="0">
                <a:solidFill>
                  <a:srgbClr val="000000"/>
                </a:solidFill>
                <a:latin typeface="Arial"/>
                <a:cs typeface="Times New Roman"/>
              </a:rPr>
              <a:t>Резервтік отын - М-100 қыздырғыш мазут.</a:t>
            </a:r>
            <a:endParaRPr lang="ru-RU" sz="1600" dirty="0">
              <a:solidFill>
                <a:prstClr val="black"/>
              </a:solidFill>
              <a:cs typeface="Times New Roman" panose="02020603050405020304" pitchFamily="18" charset="0"/>
            </a:endParaRPr>
          </a:p>
        </p:txBody>
      </p:sp>
      <p:sp>
        <p:nvSpPr>
          <p:cNvPr id="9" name="TextBox 8"/>
          <p:cNvSpPr txBox="1"/>
          <p:nvPr/>
        </p:nvSpPr>
        <p:spPr>
          <a:xfrm>
            <a:off x="221383" y="868079"/>
            <a:ext cx="11778260" cy="243840"/>
          </a:xfrm>
          <a:prstGeom prst="rect">
            <a:avLst/>
          </a:prstGeom>
        </p:spPr>
        <p:txBody>
          <a:bodyPr wrap="square" lIns="0" tIns="0" rIns="0" bIns="0" rtlCol="0">
            <a:spAutoFit/>
          </a:bodyPr>
          <a:lstStyle/>
          <a:p>
            <a:pPr indent="539750" algn="just" rtl="0">
              <a:spcBef>
                <a:spcPts val="600"/>
              </a:spcBef>
              <a:spcAft>
                <a:spcPts val="600"/>
              </a:spcAft>
            </a:pPr>
            <a:r>
              <a:rPr lang="kk" sz="1600" b="0" i="0" u="none" strike="noStrike" dirty="0" smtClean="0">
                <a:solidFill>
                  <a:srgbClr val="000000"/>
                </a:solidFill>
                <a:latin typeface="Arial"/>
                <a:cs typeface="Times New Roman"/>
              </a:rPr>
              <a:t>«3-Энергоорталық» </a:t>
            </a:r>
            <a:r>
              <a:rPr lang="kk" sz="1600" b="0" i="0" u="none" strike="noStrike" dirty="0">
                <a:solidFill>
                  <a:srgbClr val="000000"/>
                </a:solidFill>
                <a:latin typeface="Arial"/>
                <a:cs typeface="Times New Roman"/>
              </a:rPr>
              <a:t>АҚ - электр және жылу энергиясының аралас өндірісі бар энергия көзі. </a:t>
            </a:r>
            <a:endParaRPr lang="ru-RU" sz="1600" dirty="0"/>
          </a:p>
        </p:txBody>
      </p:sp>
      <p:sp>
        <p:nvSpPr>
          <p:cNvPr id="10" name="TextBox 9"/>
          <p:cNvSpPr txBox="1"/>
          <p:nvPr/>
        </p:nvSpPr>
        <p:spPr>
          <a:xfrm>
            <a:off x="221382" y="1198211"/>
            <a:ext cx="5619182" cy="1954381"/>
          </a:xfrm>
          <a:prstGeom prst="rect">
            <a:avLst/>
          </a:prstGeom>
        </p:spPr>
        <p:txBody>
          <a:bodyPr wrap="square" lIns="0" tIns="0" rIns="0" bIns="0" rtlCol="0">
            <a:spAutoFit/>
          </a:bodyPr>
          <a:lstStyle/>
          <a:p>
            <a:pPr lvl="0" algn="just" defTabSz="914400" rtl="0">
              <a:spcBef>
                <a:spcPts val="300"/>
              </a:spcBef>
              <a:spcAft>
                <a:spcPts val="300"/>
              </a:spcAft>
            </a:pPr>
            <a:r>
              <a:rPr lang="kk" sz="1600" b="1" i="0" u="none" strike="noStrike" dirty="0">
                <a:solidFill>
                  <a:srgbClr val="000000"/>
                </a:solidFill>
                <a:latin typeface="Arial"/>
                <a:cs typeface="Times New Roman"/>
              </a:rPr>
              <a:t>Негізгі техникалық көрсеткіштер:</a:t>
            </a:r>
          </a:p>
          <a:p>
            <a:pPr marL="285750" lvl="0" indent="-285750" algn="just" defTabSz="914400" rtl="0">
              <a:spcBef>
                <a:spcPts val="300"/>
              </a:spcBef>
              <a:spcAft>
                <a:spcPts val="300"/>
              </a:spcAft>
              <a:buFont typeface="Wingdings" panose="05000000000000000000" pitchFamily="2" charset="2"/>
              <a:buChar char="ü"/>
            </a:pPr>
            <a:r>
              <a:rPr lang="kk" sz="1600" b="0" i="0" u="none" strike="noStrike" dirty="0">
                <a:solidFill>
                  <a:srgbClr val="000000"/>
                </a:solidFill>
                <a:latin typeface="Arial"/>
                <a:cs typeface="Times New Roman"/>
              </a:rPr>
              <a:t>Станцияның орнатылған электр қуаты - 160 Мвт. </a:t>
            </a:r>
            <a:endParaRPr lang="ru-RU" sz="1600" dirty="0">
              <a:solidFill>
                <a:prstClr val="black"/>
              </a:solidFill>
              <a:cs typeface="Times New Roman" panose="02020603050405020304" pitchFamily="18" charset="0"/>
            </a:endParaRPr>
          </a:p>
          <a:p>
            <a:pPr marL="285750" lvl="0" indent="-285750" algn="just" defTabSz="914400" rtl="0">
              <a:spcBef>
                <a:spcPts val="300"/>
              </a:spcBef>
              <a:spcAft>
                <a:spcPts val="300"/>
              </a:spcAft>
              <a:buFont typeface="Wingdings" panose="05000000000000000000" pitchFamily="2" charset="2"/>
              <a:buChar char="ü"/>
            </a:pPr>
            <a:r>
              <a:rPr lang="kk" sz="1600" b="0" i="0" u="none" strike="noStrike" dirty="0">
                <a:solidFill>
                  <a:srgbClr val="000000"/>
                </a:solidFill>
                <a:latin typeface="Arial"/>
                <a:cs typeface="Times New Roman"/>
              </a:rPr>
              <a:t>Станцияның жұмыс қуаты жазда 75 МВт-қа дейін, қыста 140 МВт-қа дейін жетеді.</a:t>
            </a:r>
          </a:p>
          <a:p>
            <a:pPr marL="285750" lvl="0" indent="-285750" algn="just" defTabSz="914400" rtl="0">
              <a:spcBef>
                <a:spcPts val="300"/>
              </a:spcBef>
              <a:spcAft>
                <a:spcPts val="300"/>
              </a:spcAft>
              <a:buFont typeface="Wingdings" panose="05000000000000000000" pitchFamily="2" charset="2"/>
              <a:buChar char="ü"/>
            </a:pPr>
            <a:r>
              <a:rPr lang="kk" sz="1600" b="0" i="0" u="none" strike="noStrike" dirty="0">
                <a:solidFill>
                  <a:srgbClr val="000000"/>
                </a:solidFill>
                <a:latin typeface="Arial"/>
                <a:cs typeface="Times New Roman"/>
              </a:rPr>
              <a:t>Станцияның жылу қуаты ыстық суда 500 Гкал/сағ дейін және буда  205 т/сағ-қа дейін әртүрлі параметрлерді (60 атм., 35 атм., 16 атм.) беруге мүмкінді береді. </a:t>
            </a:r>
            <a:endParaRPr lang="ru-RU" sz="1600" dirty="0"/>
          </a:p>
        </p:txBody>
      </p:sp>
      <p:sp>
        <p:nvSpPr>
          <p:cNvPr id="11" name="TextBox 10"/>
          <p:cNvSpPr txBox="1"/>
          <p:nvPr/>
        </p:nvSpPr>
        <p:spPr>
          <a:xfrm>
            <a:off x="221382" y="5672263"/>
            <a:ext cx="11540825" cy="769441"/>
          </a:xfrm>
          <a:prstGeom prst="rect">
            <a:avLst/>
          </a:prstGeom>
        </p:spPr>
        <p:txBody>
          <a:bodyPr wrap="square" lIns="0" tIns="0" rIns="0" bIns="0" rtlCol="0">
            <a:spAutoFit/>
          </a:bodyPr>
          <a:lstStyle/>
          <a:p>
            <a:pPr indent="625475" rtl="0">
              <a:spcBef>
                <a:spcPts val="300"/>
              </a:spcBef>
              <a:spcAft>
                <a:spcPts val="300"/>
              </a:spcAft>
            </a:pPr>
            <a:r>
              <a:rPr lang="kk" sz="1600" b="0" i="0" u="none" strike="noStrike" dirty="0" smtClean="0">
                <a:latin typeface="Arial"/>
                <a:cs typeface="Arial"/>
              </a:rPr>
              <a:t>«3-Энергоорталық»АҚ</a:t>
            </a:r>
            <a:r>
              <a:rPr lang="kk" sz="1200" b="0" i="1" u="none" strike="noStrike" dirty="0" smtClean="0">
                <a:latin typeface="Arial"/>
                <a:cs typeface="Arial"/>
              </a:rPr>
              <a:t> </a:t>
            </a:r>
            <a:r>
              <a:rPr lang="kk" sz="1600" b="1" i="0" u="none" strike="noStrike" dirty="0" smtClean="0">
                <a:latin typeface="Arial"/>
                <a:cs typeface="Arial"/>
              </a:rPr>
              <a:t>«жылу </a:t>
            </a:r>
            <a:r>
              <a:rPr lang="kk" sz="1600" b="1" i="0" u="none" strike="noStrike" dirty="0">
                <a:latin typeface="Arial"/>
                <a:cs typeface="Arial"/>
              </a:rPr>
              <a:t>энергиясын </a:t>
            </a:r>
            <a:r>
              <a:rPr lang="kk" sz="1600" b="1" i="0" u="none" strike="noStrike" dirty="0" smtClean="0">
                <a:latin typeface="Arial"/>
                <a:cs typeface="Arial"/>
              </a:rPr>
              <a:t>өндіру»</a:t>
            </a:r>
            <a:r>
              <a:rPr lang="kk" sz="1200" b="0" i="1" u="none" strike="noStrike" dirty="0" smtClean="0">
                <a:latin typeface="Arial"/>
                <a:cs typeface="Arial"/>
              </a:rPr>
              <a:t> </a:t>
            </a:r>
            <a:r>
              <a:rPr lang="kk" sz="1600" b="0" u="none" strike="noStrike" dirty="0">
                <a:latin typeface="Arial"/>
                <a:cs typeface="Arial"/>
              </a:rPr>
              <a:t>қызметі бойынша табиғи монополиялар субъектілерінің мемлекеттік тіркелімінің жергілікті бөліміне енгізілген</a:t>
            </a:r>
            <a:r>
              <a:rPr lang="kk" sz="1200" b="0" i="1" u="none" strike="noStrike" dirty="0">
                <a:latin typeface="Arial"/>
                <a:cs typeface="Arial"/>
              </a:rPr>
              <a:t> (ҚР ҰЭМ Табиғи монополияларды реттеу және бәсекелестікті қорғау комитетінің ОҚО бойынша департаментінің 2015 жылғы 13 қарашадағы №304-НҚ бұйрығы)</a:t>
            </a:r>
            <a:r>
              <a:rPr lang="kk" sz="1800" b="0" i="0" u="none" strike="noStrike" dirty="0">
                <a:latin typeface="Arial"/>
                <a:cs typeface="Arial"/>
              </a:rPr>
              <a:t>.</a:t>
            </a:r>
            <a:endParaRPr lang="ru-RU" dirty="0"/>
          </a:p>
        </p:txBody>
      </p:sp>
      <p:grpSp>
        <p:nvGrpSpPr>
          <p:cNvPr id="14" name="Group 488"/>
          <p:cNvGrpSpPr/>
          <p:nvPr/>
        </p:nvGrpSpPr>
        <p:grpSpPr>
          <a:xfrm>
            <a:off x="317500" y="5564144"/>
            <a:ext cx="371475" cy="371475"/>
            <a:chOff x="-2103438" y="3878264"/>
            <a:chExt cx="371475" cy="371475"/>
          </a:xfrm>
        </p:grpSpPr>
        <p:sp>
          <p:nvSpPr>
            <p:cNvPr id="15"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488"/>
          <p:cNvGrpSpPr/>
          <p:nvPr/>
        </p:nvGrpSpPr>
        <p:grpSpPr>
          <a:xfrm>
            <a:off x="284163" y="759960"/>
            <a:ext cx="371475" cy="371475"/>
            <a:chOff x="-2103438" y="3878264"/>
            <a:chExt cx="371475" cy="371475"/>
          </a:xfrm>
        </p:grpSpPr>
        <p:sp>
          <p:nvSpPr>
            <p:cNvPr id="27"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8" name="Рисунок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4357" y="1277529"/>
            <a:ext cx="5417850" cy="3985284"/>
          </a:xfrm>
          <a:prstGeom prst="rect">
            <a:avLst/>
          </a:prstGeom>
        </p:spPr>
      </p:pic>
    </p:spTree>
    <p:extLst>
      <p:ext uri="{BB962C8B-B14F-4D97-AF65-F5344CB8AC3E}">
        <p14:creationId xmlns:p14="http://schemas.microsoft.com/office/powerpoint/2010/main" val="733605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378997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4"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28384" y="-118299"/>
            <a:ext cx="9836151" cy="704850"/>
          </a:xfrm>
        </p:spPr>
        <p:txBody>
          <a:bodyPr vert="horz"/>
          <a:lstStyle/>
          <a:p>
            <a:pPr rtl="0"/>
            <a:r>
              <a:rPr lang="kk" sz="1800" b="0" i="0" u="none" strike="noStrike" dirty="0">
                <a:latin typeface="Arial"/>
              </a:rPr>
              <a:t/>
            </a:r>
            <a:br>
              <a:rPr lang="kk" sz="1800" b="0" i="0" u="none" strike="noStrike" dirty="0">
                <a:latin typeface="Arial"/>
              </a:rPr>
            </a:br>
            <a:r>
              <a:rPr lang="kk" sz="1800" b="0" i="0" u="none" strike="noStrike" dirty="0">
                <a:latin typeface="Arial"/>
              </a:rPr>
              <a:t>2026 жылдың 1-жартыжылдығының қорытындысы бойынша </a:t>
            </a:r>
            <a:r>
              <a:rPr lang="kk" sz="1800" b="0" i="0" u="none" strike="noStrike" dirty="0" smtClean="0">
                <a:latin typeface="Arial"/>
              </a:rPr>
              <a:t>«3-Энергоорталық» </a:t>
            </a:r>
            <a:r>
              <a:rPr lang="kk" sz="1800" b="0" i="0" u="none" strike="noStrike" dirty="0">
                <a:latin typeface="Arial"/>
              </a:rPr>
              <a:t>АҚ бекітілген инвестициялық бағдарламасының орындалуы туралы ақпарат </a:t>
            </a:r>
            <a:endParaRPr lang="en-US" dirty="0"/>
          </a:p>
        </p:txBody>
      </p:sp>
      <p:sp>
        <p:nvSpPr>
          <p:cNvPr id="3" name="Прямоугольник 2"/>
          <p:cNvSpPr/>
          <p:nvPr/>
        </p:nvSpPr>
        <p:spPr>
          <a:xfrm>
            <a:off x="238125" y="6346252"/>
            <a:ext cx="6096000" cy="396240"/>
          </a:xfrm>
          <a:prstGeom prst="rect">
            <a:avLst/>
          </a:prstGeom>
        </p:spPr>
        <p:txBody>
          <a:bodyPr>
            <a:spAutoFit/>
          </a:bodyPr>
          <a:lstStyle/>
          <a:p>
            <a:pPr rtl="0"/>
            <a:r>
              <a:rPr lang="kk" sz="1000" b="0" i="0" u="none" strike="noStrike">
                <a:latin typeface="Arial"/>
              </a:rPr>
              <a:t>* 2026 жылдың 1-жартыжылдығында жылу энергиясын өндіру қызметі бойынша шығын</a:t>
            </a:r>
            <a:endParaRPr lang="ru-RU" sz="1000"/>
          </a:p>
        </p:txBody>
      </p:sp>
      <p:graphicFrame>
        <p:nvGraphicFramePr>
          <p:cNvPr id="7" name="Таблица 6"/>
          <p:cNvGraphicFramePr>
            <a:graphicFrameLocks noGrp="1"/>
          </p:cNvGraphicFramePr>
          <p:nvPr>
            <p:extLst>
              <p:ext uri="{D42A27DB-BD31-4B8C-83A1-F6EECF244321}">
                <p14:modId xmlns:p14="http://schemas.microsoft.com/office/powerpoint/2010/main" val="1890005950"/>
              </p:ext>
            </p:extLst>
          </p:nvPr>
        </p:nvGraphicFramePr>
        <p:xfrm>
          <a:off x="238124" y="827772"/>
          <a:ext cx="11754954" cy="5443677"/>
        </p:xfrm>
        <a:graphic>
          <a:graphicData uri="http://schemas.openxmlformats.org/drawingml/2006/table">
            <a:tbl>
              <a:tblPr/>
              <a:tblGrid>
                <a:gridCol w="475020">
                  <a:extLst>
                    <a:ext uri="{9D8B030D-6E8A-4147-A177-3AD203B41FA5}">
                      <a16:colId xmlns:a16="http://schemas.microsoft.com/office/drawing/2014/main" val="2609394038"/>
                    </a:ext>
                  </a:extLst>
                </a:gridCol>
                <a:gridCol w="730645">
                  <a:extLst>
                    <a:ext uri="{9D8B030D-6E8A-4147-A177-3AD203B41FA5}">
                      <a16:colId xmlns:a16="http://schemas.microsoft.com/office/drawing/2014/main" val="2124512273"/>
                    </a:ext>
                  </a:extLst>
                </a:gridCol>
                <a:gridCol w="1702033">
                  <a:extLst>
                    <a:ext uri="{9D8B030D-6E8A-4147-A177-3AD203B41FA5}">
                      <a16:colId xmlns:a16="http://schemas.microsoft.com/office/drawing/2014/main" val="3216868527"/>
                    </a:ext>
                  </a:extLst>
                </a:gridCol>
                <a:gridCol w="316680">
                  <a:extLst>
                    <a:ext uri="{9D8B030D-6E8A-4147-A177-3AD203B41FA5}">
                      <a16:colId xmlns:a16="http://schemas.microsoft.com/office/drawing/2014/main" val="413188635"/>
                    </a:ext>
                  </a:extLst>
                </a:gridCol>
                <a:gridCol w="273497">
                  <a:extLst>
                    <a:ext uri="{9D8B030D-6E8A-4147-A177-3AD203B41FA5}">
                      <a16:colId xmlns:a16="http://schemas.microsoft.com/office/drawing/2014/main" val="2610833458"/>
                    </a:ext>
                  </a:extLst>
                </a:gridCol>
                <a:gridCol w="395851">
                  <a:extLst>
                    <a:ext uri="{9D8B030D-6E8A-4147-A177-3AD203B41FA5}">
                      <a16:colId xmlns:a16="http://schemas.microsoft.com/office/drawing/2014/main" val="1576926959"/>
                    </a:ext>
                  </a:extLst>
                </a:gridCol>
                <a:gridCol w="381456">
                  <a:extLst>
                    <a:ext uri="{9D8B030D-6E8A-4147-A177-3AD203B41FA5}">
                      <a16:colId xmlns:a16="http://schemas.microsoft.com/office/drawing/2014/main" val="2130267251"/>
                    </a:ext>
                  </a:extLst>
                </a:gridCol>
                <a:gridCol w="201525">
                  <a:extLst>
                    <a:ext uri="{9D8B030D-6E8A-4147-A177-3AD203B41FA5}">
                      <a16:colId xmlns:a16="http://schemas.microsoft.com/office/drawing/2014/main" val="3891167528"/>
                    </a:ext>
                  </a:extLst>
                </a:gridCol>
                <a:gridCol w="521312">
                  <a:extLst>
                    <a:ext uri="{9D8B030D-6E8A-4147-A177-3AD203B41FA5}">
                      <a16:colId xmlns:a16="http://schemas.microsoft.com/office/drawing/2014/main" val="2008863948"/>
                    </a:ext>
                  </a:extLst>
                </a:gridCol>
                <a:gridCol w="272189">
                  <a:extLst>
                    <a:ext uri="{9D8B030D-6E8A-4147-A177-3AD203B41FA5}">
                      <a16:colId xmlns:a16="http://schemas.microsoft.com/office/drawing/2014/main" val="779790581"/>
                    </a:ext>
                  </a:extLst>
                </a:gridCol>
                <a:gridCol w="856476">
                  <a:extLst>
                    <a:ext uri="{9D8B030D-6E8A-4147-A177-3AD203B41FA5}">
                      <a16:colId xmlns:a16="http://schemas.microsoft.com/office/drawing/2014/main" val="3751787413"/>
                    </a:ext>
                  </a:extLst>
                </a:gridCol>
                <a:gridCol w="856476">
                  <a:extLst>
                    <a:ext uri="{9D8B030D-6E8A-4147-A177-3AD203B41FA5}">
                      <a16:colId xmlns:a16="http://schemas.microsoft.com/office/drawing/2014/main" val="3689455868"/>
                    </a:ext>
                  </a:extLst>
                </a:gridCol>
                <a:gridCol w="287891">
                  <a:extLst>
                    <a:ext uri="{9D8B030D-6E8A-4147-A177-3AD203B41FA5}">
                      <a16:colId xmlns:a16="http://schemas.microsoft.com/office/drawing/2014/main" val="1547029794"/>
                    </a:ext>
                  </a:extLst>
                </a:gridCol>
                <a:gridCol w="215917">
                  <a:extLst>
                    <a:ext uri="{9D8B030D-6E8A-4147-A177-3AD203B41FA5}">
                      <a16:colId xmlns:a16="http://schemas.microsoft.com/office/drawing/2014/main" val="4155189858"/>
                    </a:ext>
                  </a:extLst>
                </a:gridCol>
                <a:gridCol w="251904">
                  <a:extLst>
                    <a:ext uri="{9D8B030D-6E8A-4147-A177-3AD203B41FA5}">
                      <a16:colId xmlns:a16="http://schemas.microsoft.com/office/drawing/2014/main" val="1018622579"/>
                    </a:ext>
                  </a:extLst>
                </a:gridCol>
                <a:gridCol w="230312">
                  <a:extLst>
                    <a:ext uri="{9D8B030D-6E8A-4147-A177-3AD203B41FA5}">
                      <a16:colId xmlns:a16="http://schemas.microsoft.com/office/drawing/2014/main" val="268388875"/>
                    </a:ext>
                  </a:extLst>
                </a:gridCol>
                <a:gridCol w="395851">
                  <a:extLst>
                    <a:ext uri="{9D8B030D-6E8A-4147-A177-3AD203B41FA5}">
                      <a16:colId xmlns:a16="http://schemas.microsoft.com/office/drawing/2014/main" val="3440794471"/>
                    </a:ext>
                  </a:extLst>
                </a:gridCol>
                <a:gridCol w="395851">
                  <a:extLst>
                    <a:ext uri="{9D8B030D-6E8A-4147-A177-3AD203B41FA5}">
                      <a16:colId xmlns:a16="http://schemas.microsoft.com/office/drawing/2014/main" val="1751222683"/>
                    </a:ext>
                  </a:extLst>
                </a:gridCol>
                <a:gridCol w="403047">
                  <a:extLst>
                    <a:ext uri="{9D8B030D-6E8A-4147-A177-3AD203B41FA5}">
                      <a16:colId xmlns:a16="http://schemas.microsoft.com/office/drawing/2014/main" val="1620030977"/>
                    </a:ext>
                  </a:extLst>
                </a:gridCol>
                <a:gridCol w="404847">
                  <a:extLst>
                    <a:ext uri="{9D8B030D-6E8A-4147-A177-3AD203B41FA5}">
                      <a16:colId xmlns:a16="http://schemas.microsoft.com/office/drawing/2014/main" val="3236033919"/>
                    </a:ext>
                  </a:extLst>
                </a:gridCol>
                <a:gridCol w="210521">
                  <a:extLst>
                    <a:ext uri="{9D8B030D-6E8A-4147-A177-3AD203B41FA5}">
                      <a16:colId xmlns:a16="http://schemas.microsoft.com/office/drawing/2014/main" val="2541200609"/>
                    </a:ext>
                  </a:extLst>
                </a:gridCol>
                <a:gridCol w="403047">
                  <a:extLst>
                    <a:ext uri="{9D8B030D-6E8A-4147-A177-3AD203B41FA5}">
                      <a16:colId xmlns:a16="http://schemas.microsoft.com/office/drawing/2014/main" val="539476903"/>
                    </a:ext>
                  </a:extLst>
                </a:gridCol>
                <a:gridCol w="404847">
                  <a:extLst>
                    <a:ext uri="{9D8B030D-6E8A-4147-A177-3AD203B41FA5}">
                      <a16:colId xmlns:a16="http://schemas.microsoft.com/office/drawing/2014/main" val="2464986826"/>
                    </a:ext>
                  </a:extLst>
                </a:gridCol>
                <a:gridCol w="404847">
                  <a:extLst>
                    <a:ext uri="{9D8B030D-6E8A-4147-A177-3AD203B41FA5}">
                      <a16:colId xmlns:a16="http://schemas.microsoft.com/office/drawing/2014/main" val="2458337663"/>
                    </a:ext>
                  </a:extLst>
                </a:gridCol>
                <a:gridCol w="367061">
                  <a:extLst>
                    <a:ext uri="{9D8B030D-6E8A-4147-A177-3AD203B41FA5}">
                      <a16:colId xmlns:a16="http://schemas.microsoft.com/office/drawing/2014/main" val="2311194603"/>
                    </a:ext>
                  </a:extLst>
                </a:gridCol>
                <a:gridCol w="395851">
                  <a:extLst>
                    <a:ext uri="{9D8B030D-6E8A-4147-A177-3AD203B41FA5}">
                      <a16:colId xmlns:a16="http://schemas.microsoft.com/office/drawing/2014/main" val="1953210684"/>
                    </a:ext>
                  </a:extLst>
                </a:gridCol>
              </a:tblGrid>
              <a:tr h="858986">
                <a:tc rowSpan="4">
                  <a:txBody>
                    <a:bodyPr/>
                    <a:lstStyle/>
                    <a:p>
                      <a:pPr algn="l" rtl="0" fontAlgn="ctr"/>
                      <a:r>
                        <a:rPr lang="kk" sz="800" b="0" i="0" u="none" strike="noStrike">
                          <a:solidFill>
                            <a:srgbClr val="000000"/>
                          </a:solidFill>
                          <a:latin typeface="Times New Roman"/>
                        </a:rPr>
                        <a:t>№ р/р</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rtl="0" fontAlgn="ctr"/>
                      <a:r>
                        <a:rPr lang="kk" sz="800" b="0" i="0" u="none" strike="noStrike">
                          <a:solidFill>
                            <a:srgbClr val="000000"/>
                          </a:solidFill>
                          <a:latin typeface="Times New Roman"/>
                        </a:rPr>
                        <a:t>Реттеліп көрсетілетін қызметтерді ұсынудың жоспарлы және нақты көлемі туралы ақпарат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4">
                  <a:txBody>
                    <a:bodyPr/>
                    <a:lstStyle/>
                    <a:p>
                      <a:pPr algn="ctr" rtl="0" fontAlgn="ctr"/>
                      <a:r>
                        <a:rPr lang="kk" sz="800" b="0" i="0" u="none" strike="noStrike">
                          <a:solidFill>
                            <a:srgbClr val="000000"/>
                          </a:solidFill>
                          <a:latin typeface="Times New Roman"/>
                        </a:rPr>
                        <a:t>Пайда мен залал туралы есеп*</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kk" sz="800" b="0" i="0" u="none" strike="noStrike">
                          <a:solidFill>
                            <a:srgbClr val="000000"/>
                          </a:solidFill>
                          <a:latin typeface="Times New Roman"/>
                        </a:rPr>
                        <a:t>Инвестициялық бағдарламаның сомасы (мың теңге)</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rtl="0" fontAlgn="ctr"/>
                      <a:r>
                        <a:rPr lang="kk" sz="800" b="0" i="0" u="none" strike="noStrike">
                          <a:solidFill>
                            <a:srgbClr val="000000"/>
                          </a:solidFill>
                          <a:latin typeface="Times New Roman"/>
                        </a:rPr>
                        <a:t>Инвестициялық бағдарламаны қаржыландырудың нақты шарттары мен мөлшері туралы ақпарат, мың теңге</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algn="ctr" rtl="0" fontAlgn="ctr"/>
                      <a:r>
                        <a:rPr lang="kk" sz="800" b="0" i="0" u="none" strike="noStrike">
                          <a:solidFill>
                            <a:srgbClr val="000000"/>
                          </a:solidFill>
                          <a:latin typeface="Times New Roman"/>
                        </a:rPr>
                        <a:t>Инвестициялық бағдарламаны орындаудың нақты көрсеткіштерін инвестициялық бағдарламада бекітілген көрсеткіштермен салыстыру туралы ақпарат**</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4">
                  <a:txBody>
                    <a:bodyPr/>
                    <a:lstStyle/>
                    <a:p>
                      <a:pPr algn="ctr" rtl="0" fontAlgn="ctr"/>
                      <a:r>
                        <a:rPr lang="kk" sz="800" b="0" i="0" u="none" strike="noStrike">
                          <a:solidFill>
                            <a:srgbClr val="000000"/>
                          </a:solidFill>
                          <a:latin typeface="Times New Roman"/>
                        </a:rPr>
                        <a:t>Бекітілген инвестициялық бағдарламада қол жеткізілген нақты көрсеткіштердің көрсеткіштерден ауытқу себептерін түсіндіру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kk" sz="800" b="0" i="0" u="none" strike="noStrike">
                          <a:solidFill>
                            <a:srgbClr val="000000"/>
                          </a:solidFill>
                          <a:latin typeface="Times New Roman"/>
                        </a:rPr>
                        <a:t>Көрсетілетін реттеліп көрсетілетін қызметтердің сапасы мен сенімділігін және қызметтің тиімділігін арттыруды бағалау</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799520"/>
                  </a:ext>
                </a:extLst>
              </a:tr>
              <a:tr h="1119498">
                <a:tc vMerge="1">
                  <a:txBody>
                    <a:bodyPr/>
                    <a:lstStyle/>
                    <a:p>
                      <a:endParaRPr lang="ru-RU"/>
                    </a:p>
                  </a:txBody>
                  <a:tcPr/>
                </a:tc>
                <a:tc rowSpan="3">
                  <a:txBody>
                    <a:bodyPr/>
                    <a:lstStyle/>
                    <a:p>
                      <a:pPr algn="ctr" rtl="0" fontAlgn="ctr"/>
                      <a:r>
                        <a:rPr lang="kk" sz="800" b="0" i="0" u="none" strike="noStrike">
                          <a:solidFill>
                            <a:srgbClr val="000000"/>
                          </a:solidFill>
                          <a:latin typeface="Times New Roman"/>
                        </a:rPr>
                        <a:t>Реттеліп көрсетілетін қызметтердің (тауарлардың, жұмыстардың) атауы және қызмет көрсетілетін аумақ</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Іс-шаралардың атауы</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Өлшем бірлігі</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rtl="0" fontAlgn="ctr"/>
                      <a:r>
                        <a:rPr lang="kk" sz="800" b="0" i="0" u="none" strike="noStrike">
                          <a:solidFill>
                            <a:srgbClr val="000000"/>
                          </a:solidFill>
                          <a:latin typeface="Times New Roman"/>
                        </a:rPr>
                        <a:t>Табиғи көрсеткіштердегі саны</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3">
                  <a:txBody>
                    <a:bodyPr/>
                    <a:lstStyle/>
                    <a:p>
                      <a:pPr algn="ctr" rtl="0" fontAlgn="ctr"/>
                      <a:r>
                        <a:rPr lang="kk" sz="800" b="0" i="0" u="none" strike="noStrike">
                          <a:solidFill>
                            <a:srgbClr val="000000"/>
                          </a:solidFill>
                          <a:latin typeface="Times New Roman"/>
                        </a:rPr>
                        <a:t>Инвестициялық бағдарлама шеңберінде қызмет көрсету кезеңі</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rowSpan="3">
                  <a:txBody>
                    <a:bodyPr/>
                    <a:lstStyle/>
                    <a:p>
                      <a:pPr algn="ctr" rtl="0" fontAlgn="ctr"/>
                      <a:r>
                        <a:rPr lang="kk" sz="800" b="0" i="0" u="none" strike="noStrike">
                          <a:solidFill>
                            <a:srgbClr val="000000"/>
                          </a:solidFill>
                          <a:latin typeface="Times New Roman"/>
                        </a:rPr>
                        <a:t>Жоспар</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Факт</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ауытқу</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ауытқу себептері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ctr"/>
                      <a:r>
                        <a:rPr lang="kk" sz="800" b="0" i="0" u="none" strike="noStrike">
                          <a:solidFill>
                            <a:srgbClr val="000000"/>
                          </a:solidFill>
                          <a:latin typeface="Times New Roman"/>
                        </a:rPr>
                        <a:t>меншікті қаражат</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3">
                  <a:txBody>
                    <a:bodyPr/>
                    <a:lstStyle/>
                    <a:p>
                      <a:pPr algn="ctr" rtl="0" fontAlgn="ctr"/>
                      <a:r>
                        <a:rPr lang="kk" sz="800" b="0" i="0" u="none" strike="noStrike">
                          <a:solidFill>
                            <a:srgbClr val="000000"/>
                          </a:solidFill>
                          <a:latin typeface="Times New Roman"/>
                        </a:rPr>
                        <a:t>Қарыз қаражаты</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kk" sz="800" b="0" i="0" u="none" strike="noStrike">
                          <a:solidFill>
                            <a:srgbClr val="000000"/>
                          </a:solidFill>
                          <a:latin typeface="Times New Roman"/>
                        </a:rPr>
                        <a:t>Бюджеттік қаражат</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rtl="0" fontAlgn="ctr"/>
                      <a:r>
                        <a:rPr lang="kk" sz="800" b="0" i="0" u="none" strike="noStrike">
                          <a:solidFill>
                            <a:srgbClr val="000000"/>
                          </a:solidFill>
                          <a:latin typeface="Times New Roman"/>
                        </a:rPr>
                        <a:t>бекітілген инвестициялық бағдарламаға байланысты шикізат, материалдар, отын және энергия шығынын заттай мәнде төмендету</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rtl="0" fontAlgn="ctr"/>
                      <a:r>
                        <a:rPr lang="kk" sz="800" b="0" i="0" u="none" strike="noStrike">
                          <a:solidFill>
                            <a:srgbClr val="000000"/>
                          </a:solidFill>
                          <a:latin typeface="Times New Roman"/>
                        </a:rPr>
                        <a:t>Бекітілген инвестициялық бағдарламаға байланысты іске асыру жылдары бойынша негізгі қорлардың (активтердің) тозуын (физикалық) төмендету,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rtl="0" fontAlgn="ctr"/>
                      <a:r>
                        <a:rPr lang="kk" sz="800" b="0" i="0" u="none" strike="noStrike">
                          <a:solidFill>
                            <a:srgbClr val="000000"/>
                          </a:solidFill>
                          <a:latin typeface="Times New Roman"/>
                        </a:rPr>
                        <a:t>Бекітілген инвестициялық бағдарламаға байланысты іске асыру жылдары бойынша шығындарды азайту,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gridSpan="2">
                  <a:txBody>
                    <a:bodyPr/>
                    <a:lstStyle/>
                    <a:p>
                      <a:pPr algn="ctr" rtl="0" fontAlgn="ctr"/>
                      <a:r>
                        <a:rPr lang="kk" sz="800" b="0" i="0" u="none" strike="noStrike">
                          <a:solidFill>
                            <a:srgbClr val="000000"/>
                          </a:solidFill>
                          <a:latin typeface="Times New Roman"/>
                        </a:rPr>
                        <a:t>Бекітілген инвестициялық бағдарламаға байланысты іске асыру жылдары бойынша апаттылықты төмендету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98621416"/>
                  </a:ext>
                </a:extLst>
              </a:tr>
              <a:tr h="29450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rtl="0" fontAlgn="ctr"/>
                      <a:r>
                        <a:rPr lang="kk" sz="800" b="0" i="0" u="none" strike="noStrike">
                          <a:solidFill>
                            <a:srgbClr val="000000"/>
                          </a:solidFill>
                          <a:latin typeface="Times New Roman"/>
                        </a:rPr>
                        <a:t>Амортизация</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kk" sz="800" b="0" i="0" u="none" strike="noStrike">
                          <a:solidFill>
                            <a:srgbClr val="000000"/>
                          </a:solidFill>
                          <a:latin typeface="Times New Roman"/>
                        </a:rPr>
                        <a:t>Пайда</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525673979"/>
                  </a:ext>
                </a:extLst>
              </a:tr>
              <a:tr h="5703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жоспар</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факт</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өткен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ағымдағы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өткен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ағымдағы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жоспар</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факт</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өткен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ағымдағы жылдың фактісі</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813156008"/>
                  </a:ext>
                </a:extLst>
              </a:tr>
              <a:tr h="147858">
                <a:tc>
                  <a:txBody>
                    <a:bodyPr/>
                    <a:lstStyle/>
                    <a:p>
                      <a:pPr algn="ctr" rtl="0" fontAlgn="ctr"/>
                      <a:r>
                        <a:rPr lang="kk" sz="800" b="0" i="0" u="none" strike="noStrike">
                          <a:solidFill>
                            <a:srgbClr val="000000"/>
                          </a:solidFill>
                          <a:latin typeface="Times New Roman"/>
                        </a:rPr>
                        <a:t>1</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3</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4</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5</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6</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7</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8</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9</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11</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12</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13</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14</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15</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16</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17</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18</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19</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21</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22</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23</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24</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25</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26</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584745"/>
                  </a:ext>
                </a:extLst>
              </a:tr>
              <a:tr h="518663">
                <a:tc>
                  <a:txBody>
                    <a:bodyPr/>
                    <a:lstStyle/>
                    <a:p>
                      <a:pPr algn="ctr" rtl="0" fontAlgn="ctr"/>
                      <a:r>
                        <a:rPr lang="kk" sz="800" b="0" i="0" u="none" strike="noStrike">
                          <a:solidFill>
                            <a:srgbClr val="000000"/>
                          </a:solidFill>
                          <a:latin typeface="Times New Roman"/>
                        </a:rPr>
                        <a:t>1</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kk" sz="800" b="0" i="0" u="none" strike="noStrike">
                          <a:solidFill>
                            <a:srgbClr val="000000"/>
                          </a:solidFill>
                          <a:latin typeface="Times New Roman"/>
                        </a:rPr>
                        <a:t>Жылу энергиясын өндіру. (Шымкент қ.)</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kk" sz="800" b="0" i="0" u="none" strike="noStrike">
                          <a:solidFill>
                            <a:srgbClr val="000000"/>
                          </a:solidFill>
                          <a:latin typeface="Times New Roman"/>
                        </a:rPr>
                        <a:t>№1 ст. ТГМЕ-464 қазандық агрегатының ШБҚ (екі қатарлы) күрделі жөндеу</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нысан</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kk" sz="800" b="0" i="0" u="none" strike="noStrike">
                          <a:solidFill>
                            <a:srgbClr val="000000"/>
                          </a:solidFill>
                          <a:latin typeface="Times New Roman"/>
                        </a:rPr>
                        <a:t>1.01.26-31.12.26</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kk" sz="800" b="0" i="0" u="none" strike="noStrike">
                          <a:solidFill>
                            <a:srgbClr val="000000"/>
                          </a:solidFill>
                          <a:latin typeface="Times New Roman"/>
                        </a:rPr>
                        <a:t>   -13,1 млн.теңге</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73 285,0</a:t>
                      </a:r>
                      <a:endParaRPr lang="ru-RU" sz="800" b="0" i="0" u="none" strike="noStrike">
                        <a:solidFill>
                          <a:srgbClr val="000000"/>
                        </a:solidFill>
                        <a:effectLst/>
                        <a:latin typeface="Times New Roman" panose="02020603050405020304" pitchFamily="18" charset="0"/>
                      </a:endParaRP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-73 285</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kk" sz="800" b="0" i="0" u="none" strike="noStrike">
                          <a:solidFill>
                            <a:srgbClr val="000000"/>
                          </a:solidFill>
                          <a:latin typeface="Times New Roman"/>
                        </a:rPr>
                        <a:t>жұмыстарды орындау 2026 жылдың 3-4 тоқсанында жоспарлануда</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rtl="0" fontAlgn="ctr"/>
                      <a:r>
                        <a:rPr lang="kk" sz="800" b="0" i="0" u="none" strike="noStrike">
                          <a:solidFill>
                            <a:srgbClr val="000000"/>
                          </a:solidFill>
                          <a:latin typeface="Times New Roman"/>
                        </a:rPr>
                        <a:t>204 088,7</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0" fontAlgn="ctr"/>
                      <a:r>
                        <a:rPr lang="kk" sz="800" b="0" i="0" u="none" strike="noStrike">
                          <a:solidFill>
                            <a:srgbClr val="000000"/>
                          </a:solidFill>
                          <a:latin typeface="Times New Roman"/>
                        </a:rPr>
                        <a:t>0,00</a:t>
                      </a:r>
                    </a:p>
                  </a:txBody>
                  <a:tcPr marL="5872" marR="5872" marT="587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552653"/>
                  </a:ext>
                </a:extLst>
              </a:tr>
              <a:tr h="633679">
                <a:tc>
                  <a:txBody>
                    <a:bodyPr/>
                    <a:lstStyle/>
                    <a:p>
                      <a:pPr algn="ctr" rtl="0" fontAlgn="ctr"/>
                      <a:r>
                        <a:rPr lang="kk" sz="800" b="0" i="0" u="none" strike="noStrike">
                          <a:solidFill>
                            <a:srgbClr val="000000"/>
                          </a:solidFill>
                          <a:latin typeface="Times New Roman"/>
                        </a:rPr>
                        <a:t>2</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rtl="0" fontAlgn="ctr"/>
                      <a:r>
                        <a:rPr lang="kk" sz="800" b="0" i="0" u="none" strike="noStrike">
                          <a:solidFill>
                            <a:srgbClr val="000000"/>
                          </a:solidFill>
                          <a:latin typeface="Times New Roman"/>
                        </a:rPr>
                        <a:t>№1 қазандық агрегатының газ жолын күрделі жөндеу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нысан</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25 753,9</a:t>
                      </a:r>
                      <a:endParaRPr lang="ru-RU" sz="800" b="0" i="0" u="none" strike="noStrike">
                        <a:solidFill>
                          <a:srgbClr val="000000"/>
                        </a:solidFill>
                        <a:effectLst/>
                        <a:latin typeface="Times New Roman" panose="02020603050405020304" pitchFamily="18" charset="0"/>
                      </a:endParaRP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-25 754</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277072"/>
                  </a:ext>
                </a:extLst>
              </a:tr>
              <a:tr h="390757">
                <a:tc>
                  <a:txBody>
                    <a:bodyPr/>
                    <a:lstStyle/>
                    <a:p>
                      <a:pPr algn="ctr" rtl="0" fontAlgn="ctr"/>
                      <a:r>
                        <a:rPr lang="kk" sz="800" b="0" i="0" u="none" strike="noStrike">
                          <a:solidFill>
                            <a:srgbClr val="000000"/>
                          </a:solidFill>
                          <a:latin typeface="Times New Roman"/>
                        </a:rPr>
                        <a:t>3</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rtl="0" fontAlgn="ctr"/>
                      <a:r>
                        <a:rPr lang="kk" sz="800" b="0" i="0" u="none" strike="noStrike">
                          <a:solidFill>
                            <a:srgbClr val="000000"/>
                          </a:solidFill>
                          <a:latin typeface="Times New Roman"/>
                        </a:rPr>
                        <a:t>№1 қазандық агрегатының ауа жолын күрделі жөндеу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нысан</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1</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42 322,8</a:t>
                      </a:r>
                      <a:endParaRPr lang="ru-RU" sz="800" b="0" i="0" u="none" strike="noStrike">
                        <a:solidFill>
                          <a:srgbClr val="000000"/>
                        </a:solidFill>
                        <a:effectLst/>
                        <a:latin typeface="Times New Roman" panose="02020603050405020304" pitchFamily="18" charset="0"/>
                      </a:endParaRP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-42 323</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41786"/>
                  </a:ext>
                </a:extLst>
              </a:tr>
              <a:tr h="646569">
                <a:tc>
                  <a:txBody>
                    <a:bodyPr/>
                    <a:lstStyle/>
                    <a:p>
                      <a:pPr algn="ctr" rtl="0" fontAlgn="ctr"/>
                      <a:r>
                        <a:rPr lang="kk" sz="800" b="0" i="0" u="none" strike="noStrike">
                          <a:solidFill>
                            <a:srgbClr val="000000"/>
                          </a:solidFill>
                          <a:latin typeface="Times New Roman"/>
                        </a:rPr>
                        <a:t>4</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just" rtl="0" fontAlgn="ctr"/>
                      <a:r>
                        <a:rPr lang="kk" sz="800" b="0" i="0" u="none" strike="noStrike">
                          <a:solidFill>
                            <a:srgbClr val="000000"/>
                          </a:solidFill>
                          <a:latin typeface="Times New Roman"/>
                        </a:rPr>
                        <a:t>Электр жетекті Ду 300/350 Ру 2,5 мПа, т-300-450 бу қысымын реттегіштерді сатып алу  №1,2,3,4 бойлер, ПСВ</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нысан</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29</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62 727,0</a:t>
                      </a:r>
                      <a:endParaRPr lang="ru-RU" sz="800" b="0" i="0" u="none" strike="noStrike">
                        <a:solidFill>
                          <a:srgbClr val="000000"/>
                        </a:solidFill>
                        <a:effectLst/>
                        <a:latin typeface="Times New Roman" panose="02020603050405020304" pitchFamily="18" charset="0"/>
                      </a:endParaRP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-62 727</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9092"/>
                  </a:ext>
                </a:extLst>
              </a:tr>
              <a:tr h="262852">
                <a:tc gridSpan="8">
                  <a:txBody>
                    <a:bodyPr/>
                    <a:lstStyle/>
                    <a:p>
                      <a:pPr algn="ctr" rtl="0" fontAlgn="ctr"/>
                      <a:r>
                        <a:rPr lang="kk" sz="800" b="1" i="0" u="none" strike="noStrike">
                          <a:solidFill>
                            <a:srgbClr val="000000"/>
                          </a:solidFill>
                          <a:latin typeface="Times New Roman"/>
                        </a:rPr>
                        <a:t>Жиыны:</a:t>
                      </a:r>
                    </a:p>
                  </a:txBody>
                  <a:tcPr marL="5872" marR="5872" marT="58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rtl="0" fontAlgn="ctr"/>
                      <a:r>
                        <a:rPr lang="kk" sz="800" b="1" i="0" u="none" strike="noStrike">
                          <a:solidFill>
                            <a:srgbClr val="000000"/>
                          </a:solidFill>
                          <a:latin typeface="Times New Roman"/>
                        </a:rPr>
                        <a:t>204 088,7</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1" i="0" u="none" strike="noStrike">
                          <a:solidFill>
                            <a:srgbClr val="000000"/>
                          </a:solidFill>
                          <a:latin typeface="Times New Roman"/>
                        </a:rPr>
                        <a:t>0</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1" i="0" u="none" strike="noStrike">
                          <a:solidFill>
                            <a:srgbClr val="000000"/>
                          </a:solidFill>
                          <a:latin typeface="Times New Roman"/>
                        </a:rPr>
                        <a:t>-204 088,7</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800" b="1" i="0" u="none" strike="noStrike">
                          <a:solidFill>
                            <a:srgbClr val="000000"/>
                          </a:solidFill>
                          <a:effectLst/>
                          <a:latin typeface="Calibri" panose="020F0502020204030204" pitchFamily="34" charset="0"/>
                        </a:rPr>
                        <a:t> </a:t>
                      </a:r>
                    </a:p>
                  </a:txBody>
                  <a:tcPr marL="5872" marR="5872" marT="5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800" b="0" i="0" u="none" strike="noStrike">
                          <a:solidFill>
                            <a:srgbClr val="000000"/>
                          </a:solidFill>
                          <a:latin typeface="Times New Roman"/>
                        </a:rPr>
                        <a:t>  -</a:t>
                      </a:r>
                    </a:p>
                  </a:txBody>
                  <a:tcPr marL="5872" marR="5872" marT="5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800" b="1" i="0" u="none" strike="noStrike">
                          <a:solidFill>
                            <a:srgbClr val="000000"/>
                          </a:solidFill>
                          <a:effectLst/>
                          <a:latin typeface="Calibri" panose="020F0502020204030204" pitchFamily="34" charset="0"/>
                        </a:rPr>
                        <a:t> </a:t>
                      </a:r>
                    </a:p>
                  </a:txBody>
                  <a:tcPr marL="5872" marR="5872" marT="58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859897"/>
                  </a:ext>
                </a:extLst>
              </a:tr>
            </a:tbl>
          </a:graphicData>
        </a:graphic>
      </p:graphicFrame>
    </p:spTree>
    <p:extLst>
      <p:ext uri="{BB962C8B-B14F-4D97-AF65-F5344CB8AC3E}">
        <p14:creationId xmlns:p14="http://schemas.microsoft.com/office/powerpoint/2010/main" val="25920836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692483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8"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pPr rtl="0"/>
            <a:r>
              <a:rPr lang="kk" sz="1800" b="0" i="0" u="none" strike="noStrike" dirty="0">
                <a:latin typeface="Arial"/>
              </a:rPr>
              <a:t>2026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a:t>
            </a:r>
            <a:r>
              <a:rPr lang="kk" sz="1000" b="0" i="0" u="none" strike="noStrike" dirty="0">
                <a:latin typeface="Arial"/>
              </a:rPr>
              <a:t>3-тен 1)</a:t>
            </a:r>
            <a:endParaRPr lang="en-US" sz="1000" dirty="0"/>
          </a:p>
        </p:txBody>
      </p:sp>
      <p:graphicFrame>
        <p:nvGraphicFramePr>
          <p:cNvPr id="3" name="Таблица 2"/>
          <p:cNvGraphicFramePr>
            <a:graphicFrameLocks noGrp="1"/>
          </p:cNvGraphicFramePr>
          <p:nvPr>
            <p:extLst>
              <p:ext uri="{D42A27DB-BD31-4B8C-83A1-F6EECF244321}">
                <p14:modId xmlns:p14="http://schemas.microsoft.com/office/powerpoint/2010/main" val="651589626"/>
              </p:ext>
            </p:extLst>
          </p:nvPr>
        </p:nvGraphicFramePr>
        <p:xfrm>
          <a:off x="165100" y="742950"/>
          <a:ext cx="11899901" cy="6078338"/>
        </p:xfrm>
        <a:graphic>
          <a:graphicData uri="http://schemas.openxmlformats.org/drawingml/2006/table">
            <a:tbl>
              <a:tblPr/>
              <a:tblGrid>
                <a:gridCol w="530679">
                  <a:extLst>
                    <a:ext uri="{9D8B030D-6E8A-4147-A177-3AD203B41FA5}">
                      <a16:colId xmlns:a16="http://schemas.microsoft.com/office/drawing/2014/main" val="681529834"/>
                    </a:ext>
                  </a:extLst>
                </a:gridCol>
                <a:gridCol w="2561103">
                  <a:extLst>
                    <a:ext uri="{9D8B030D-6E8A-4147-A177-3AD203B41FA5}">
                      <a16:colId xmlns:a16="http://schemas.microsoft.com/office/drawing/2014/main" val="4212021354"/>
                    </a:ext>
                  </a:extLst>
                </a:gridCol>
                <a:gridCol w="934457">
                  <a:extLst>
                    <a:ext uri="{9D8B030D-6E8A-4147-A177-3AD203B41FA5}">
                      <a16:colId xmlns:a16="http://schemas.microsoft.com/office/drawing/2014/main" val="3941723098"/>
                    </a:ext>
                  </a:extLst>
                </a:gridCol>
                <a:gridCol w="1130578">
                  <a:extLst>
                    <a:ext uri="{9D8B030D-6E8A-4147-A177-3AD203B41FA5}">
                      <a16:colId xmlns:a16="http://schemas.microsoft.com/office/drawing/2014/main" val="234842800"/>
                    </a:ext>
                  </a:extLst>
                </a:gridCol>
                <a:gridCol w="1341117">
                  <a:extLst>
                    <a:ext uri="{9D8B030D-6E8A-4147-A177-3AD203B41FA5}">
                      <a16:colId xmlns:a16="http://schemas.microsoft.com/office/drawing/2014/main" val="1515206021"/>
                    </a:ext>
                  </a:extLst>
                </a:gridCol>
                <a:gridCol w="1202680">
                  <a:extLst>
                    <a:ext uri="{9D8B030D-6E8A-4147-A177-3AD203B41FA5}">
                      <a16:colId xmlns:a16="http://schemas.microsoft.com/office/drawing/2014/main" val="172158596"/>
                    </a:ext>
                  </a:extLst>
                </a:gridCol>
                <a:gridCol w="4199287">
                  <a:extLst>
                    <a:ext uri="{9D8B030D-6E8A-4147-A177-3AD203B41FA5}">
                      <a16:colId xmlns:a16="http://schemas.microsoft.com/office/drawing/2014/main" val="2826247140"/>
                    </a:ext>
                  </a:extLst>
                </a:gridCol>
              </a:tblGrid>
              <a:tr h="808536">
                <a:tc>
                  <a:txBody>
                    <a:bodyPr/>
                    <a:lstStyle/>
                    <a:p>
                      <a:pPr algn="ctr" rtl="0" fontAlgn="ctr"/>
                      <a:r>
                        <a:rPr lang="kk" sz="1100" b="0" i="0" u="none" strike="noStrike">
                          <a:solidFill>
                            <a:srgbClr val="000000"/>
                          </a:solidFill>
                          <a:latin typeface="Times New Roman"/>
                        </a:rPr>
                        <a:t>№ р/с</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 Көрсеткіштердің атауы</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Өлшем бірлігі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2026 жылға бекітілген тарифтік сметада көзделген</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2026 жылғы 1-жартыжылдықтағы тарифтік смета көрсеткіштері</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Ауытқу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dirty="0">
                          <a:solidFill>
                            <a:srgbClr val="000000"/>
                          </a:solidFill>
                          <a:latin typeface="Times New Roman"/>
                        </a:rPr>
                        <a:t>Ауытқу себептері</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56473"/>
                  </a:ext>
                </a:extLst>
              </a:tr>
              <a:tr h="166463">
                <a:tc>
                  <a:txBody>
                    <a:bodyPr/>
                    <a:lstStyle/>
                    <a:p>
                      <a:pPr algn="ctr" rtl="0" fontAlgn="ctr"/>
                      <a:r>
                        <a:rPr lang="kk" sz="1100" b="1" i="0" u="none" strike="noStrike">
                          <a:solidFill>
                            <a:srgbClr val="000000"/>
                          </a:solidFill>
                          <a:latin typeface="Times New Roman"/>
                        </a:rPr>
                        <a:t>І</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 Шығындар, барлығы, оның ішінде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4 220 028,52</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2 361 532,0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-44,0</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695215"/>
                  </a:ext>
                </a:extLst>
              </a:tr>
              <a:tr h="181524">
                <a:tc>
                  <a:txBody>
                    <a:bodyPr/>
                    <a:lstStyle/>
                    <a:p>
                      <a:pPr algn="ctr" rtl="0" fontAlgn="ctr"/>
                      <a:r>
                        <a:rPr lang="kk" sz="1100" b="1" i="0" u="none" strike="noStrike">
                          <a:solidFill>
                            <a:srgbClr val="000000"/>
                          </a:solidFill>
                          <a:latin typeface="Times New Roman"/>
                        </a:rPr>
                        <a:t>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Мат.шығындар-барлығы, оның ішінде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3 499 148,92</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1 917 246,0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-45,2</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638653"/>
                  </a:ext>
                </a:extLst>
              </a:tr>
              <a:tr h="326982">
                <a:tc>
                  <a:txBody>
                    <a:bodyPr/>
                    <a:lstStyle/>
                    <a:p>
                      <a:pPr algn="ctr" rtl="0" fontAlgn="ctr"/>
                      <a:r>
                        <a:rPr lang="kk" sz="1100" b="0" i="0" u="none" strike="noStrike">
                          <a:solidFill>
                            <a:srgbClr val="000000"/>
                          </a:solidFill>
                          <a:latin typeface="Times New Roman"/>
                        </a:rPr>
                        <a:t>1.1.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Отын (газ)</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3 357 959,4</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1 877 252,0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-44,1</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dirty="0">
                          <a:solidFill>
                            <a:srgbClr val="000000"/>
                          </a:solidFill>
                          <a:latin typeface="Times New Roman"/>
                        </a:rPr>
                        <a:t>Өндіріс көлеміне сәйкес бірінші жартыжылдықтағы нақты шығындар.</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413481"/>
                  </a:ext>
                </a:extLst>
              </a:tr>
              <a:tr h="291311">
                <a:tc>
                  <a:txBody>
                    <a:bodyPr/>
                    <a:lstStyle/>
                    <a:p>
                      <a:pPr algn="ctr" rtl="0" fontAlgn="ctr"/>
                      <a:r>
                        <a:rPr lang="kk" sz="1100" b="0" i="0" u="none" strike="noStrike">
                          <a:solidFill>
                            <a:srgbClr val="000000"/>
                          </a:solidFill>
                          <a:latin typeface="Times New Roman"/>
                        </a:rPr>
                        <a:t>1.2.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химреагенттер</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99 863,1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21 652,0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-78,3</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Өндірістің маусымдылығы. Сүзгі төсеніштері қараша-желтоқсан айларында себіледі.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503376"/>
                  </a:ext>
                </a:extLst>
              </a:tr>
              <a:tr h="184299">
                <a:tc>
                  <a:txBody>
                    <a:bodyPr/>
                    <a:lstStyle/>
                    <a:p>
                      <a:pPr algn="ctr" rtl="0" fontAlgn="ctr"/>
                      <a:r>
                        <a:rPr lang="kk" sz="1100" b="0" i="0" u="none" strike="noStrike">
                          <a:solidFill>
                            <a:srgbClr val="000000"/>
                          </a:solidFill>
                          <a:latin typeface="Times New Roman"/>
                        </a:rPr>
                        <a:t>1.3.</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технологиялық мақсатқа арналған су</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33 986,0</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11 190,0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-67,1</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Өндірістің маусымдылығы. 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603931"/>
                  </a:ext>
                </a:extLst>
              </a:tr>
              <a:tr h="261586">
                <a:tc>
                  <a:txBody>
                    <a:bodyPr/>
                    <a:lstStyle/>
                    <a:p>
                      <a:pPr algn="ctr" rtl="0" fontAlgn="ctr"/>
                      <a:r>
                        <a:rPr lang="kk" sz="1100" b="0" i="0" u="none" strike="noStrike">
                          <a:solidFill>
                            <a:srgbClr val="000000"/>
                          </a:solidFill>
                          <a:latin typeface="Times New Roman"/>
                        </a:rPr>
                        <a:t>1.4.</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ТҚ және пайдалануға арналған материалдар</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5 654,7</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6 157,0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8,9</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Өндірістің маусымдылығы. Қаңтар-ақпан айларында есептен шығару. Өндірістік қажеттілік.</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813196"/>
                  </a:ext>
                </a:extLst>
              </a:tr>
              <a:tr h="178354">
                <a:tc>
                  <a:txBody>
                    <a:bodyPr/>
                    <a:lstStyle/>
                    <a:p>
                      <a:pPr algn="ctr" rtl="0" fontAlgn="ctr"/>
                      <a:r>
                        <a:rPr lang="kk" sz="1100" b="0" i="0" u="none" strike="noStrike">
                          <a:solidFill>
                            <a:srgbClr val="000000"/>
                          </a:solidFill>
                          <a:latin typeface="Times New Roman"/>
                        </a:rPr>
                        <a:t>1.5.</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ЖЖМ</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1 685,6</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995,0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-41,0</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276230"/>
                  </a:ext>
                </a:extLst>
              </a:tr>
              <a:tr h="202134">
                <a:tc>
                  <a:txBody>
                    <a:bodyPr/>
                    <a:lstStyle/>
                    <a:p>
                      <a:pPr algn="ctr" rtl="0" fontAlgn="ctr"/>
                      <a:r>
                        <a:rPr lang="kk" sz="1100" b="1" i="0" u="none" strike="noStrike">
                          <a:solidFill>
                            <a:srgbClr val="000000"/>
                          </a:solidFill>
                          <a:latin typeface="Times New Roman"/>
                        </a:rPr>
                        <a:t>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Еңбекақы төлеу шығындары, барлығы</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381 910,21</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250 405,0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-34,4</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815678"/>
                  </a:ext>
                </a:extLst>
              </a:tr>
              <a:tr h="219970">
                <a:tc>
                  <a:txBody>
                    <a:bodyPr/>
                    <a:lstStyle/>
                    <a:p>
                      <a:pPr algn="ctr" rtl="0" fontAlgn="ctr"/>
                      <a:r>
                        <a:rPr lang="kk" sz="1100" b="0" i="0" u="none" strike="noStrike">
                          <a:solidFill>
                            <a:srgbClr val="000000"/>
                          </a:solidFill>
                          <a:latin typeface="Times New Roman"/>
                        </a:rPr>
                        <a:t>2.1.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ЖАЖ жалақысы</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338 273,0</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219 984,0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-35,0</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915744"/>
                  </a:ext>
                </a:extLst>
              </a:tr>
              <a:tr h="237805">
                <a:tc>
                  <a:txBody>
                    <a:bodyPr/>
                    <a:lstStyle/>
                    <a:p>
                      <a:pPr algn="ctr" rtl="0" fontAlgn="ctr"/>
                      <a:r>
                        <a:rPr lang="kk" sz="1100" b="0" i="0" u="none" strike="noStrike">
                          <a:solidFill>
                            <a:srgbClr val="000000"/>
                          </a:solidFill>
                          <a:latin typeface="Times New Roman"/>
                        </a:rPr>
                        <a:t>2.2.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Әлеуметтік салық</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33 489,0</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24 716,0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-26,2</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ЕАҚ-дан аударым</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691010"/>
                  </a:ext>
                </a:extLst>
              </a:tr>
              <a:tr h="273475">
                <a:tc>
                  <a:txBody>
                    <a:bodyPr/>
                    <a:lstStyle/>
                    <a:p>
                      <a:pPr algn="ctr" rtl="0" fontAlgn="ctr"/>
                      <a:r>
                        <a:rPr lang="kk" sz="1100" b="0" i="0" u="none" strike="noStrike">
                          <a:solidFill>
                            <a:srgbClr val="000000"/>
                          </a:solidFill>
                          <a:latin typeface="Times New Roman"/>
                        </a:rPr>
                        <a:t>2.3.</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kk" sz="1100" b="0" i="0" u="none" strike="noStrike">
                          <a:solidFill>
                            <a:srgbClr val="000000"/>
                          </a:solidFill>
                          <a:latin typeface="Times New Roman"/>
                        </a:rPr>
                        <a:t>МӘМС (міндетті әлеуметтік медициналық сақтандыру)</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10 148,2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5 705,0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-43,8</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ЕАҚ-дан аударым</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275527"/>
                  </a:ext>
                </a:extLst>
              </a:tr>
              <a:tr h="196188">
                <a:tc>
                  <a:txBody>
                    <a:bodyPr/>
                    <a:lstStyle/>
                    <a:p>
                      <a:pPr algn="ctr" rtl="0" fontAlgn="ctr"/>
                      <a:r>
                        <a:rPr lang="kk" sz="1100" b="1" i="0" u="none" strike="noStrike">
                          <a:solidFill>
                            <a:srgbClr val="000000"/>
                          </a:solidFill>
                          <a:latin typeface="Times New Roman"/>
                        </a:rPr>
                        <a:t>3</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Амортизация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200 273,6</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133 646,0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-33,3</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825247"/>
                  </a:ext>
                </a:extLst>
              </a:tr>
              <a:tr h="202134">
                <a:tc>
                  <a:txBody>
                    <a:bodyPr/>
                    <a:lstStyle/>
                    <a:p>
                      <a:pPr algn="ctr" rtl="0" fontAlgn="ctr"/>
                      <a:r>
                        <a:rPr lang="kk" sz="1100" b="1" i="0" u="none" strike="noStrike">
                          <a:solidFill>
                            <a:srgbClr val="000000"/>
                          </a:solidFill>
                          <a:latin typeface="Times New Roman"/>
                        </a:rPr>
                        <a:t>4</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Жөндеу</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85 860,6</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21 986,0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-74,4</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rtl="0" fontAlgn="ctr"/>
                      <a:r>
                        <a:rPr lang="kk" sz="1100" b="0" i="0" u="none" strike="noStrike">
                          <a:solidFill>
                            <a:srgbClr val="000000"/>
                          </a:solidFill>
                          <a:latin typeface="Times New Roman"/>
                        </a:rPr>
                        <a:t>Өндірістің маусымдылығы.  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564688"/>
                  </a:ext>
                </a:extLst>
              </a:tr>
              <a:tr h="166463">
                <a:tc>
                  <a:txBody>
                    <a:bodyPr/>
                    <a:lstStyle/>
                    <a:p>
                      <a:pPr algn="ctr" rtl="0" fontAlgn="ctr"/>
                      <a:r>
                        <a:rPr lang="kk" sz="1100" b="0" i="0" u="none" strike="noStrike">
                          <a:solidFill>
                            <a:srgbClr val="000000"/>
                          </a:solidFill>
                          <a:latin typeface="Times New Roman"/>
                        </a:rPr>
                        <a:t>4,1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Жөндеу жұмыстарына арналған материалдар</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74 445,5</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21 235,0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-71,5</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extLst>
                  <a:ext uri="{0D108BD9-81ED-4DB2-BD59-A6C34878D82A}">
                    <a16:rowId xmlns:a16="http://schemas.microsoft.com/office/drawing/2014/main" val="384914150"/>
                  </a:ext>
                </a:extLst>
              </a:tr>
              <a:tr h="166463">
                <a:tc>
                  <a:txBody>
                    <a:bodyPr/>
                    <a:lstStyle/>
                    <a:p>
                      <a:pPr algn="ctr" rtl="0" fontAlgn="ctr"/>
                      <a:r>
                        <a:rPr lang="kk" sz="1100" b="0" i="0" u="none" strike="noStrike">
                          <a:solidFill>
                            <a:srgbClr val="000000"/>
                          </a:solidFill>
                          <a:latin typeface="Times New Roman"/>
                        </a:rPr>
                        <a:t>4,2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Жөндеу бойынша мердігерлік ұйымдардың қызметтері</a:t>
                      </a:r>
                    </a:p>
                  </a:txBody>
                  <a:tcPr marL="44485"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11 415,0</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751,0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-93,4</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extLst>
                  <a:ext uri="{0D108BD9-81ED-4DB2-BD59-A6C34878D82A}">
                    <a16:rowId xmlns:a16="http://schemas.microsoft.com/office/drawing/2014/main" val="1521095734"/>
                  </a:ext>
                </a:extLst>
              </a:tr>
              <a:tr h="195000">
                <a:tc>
                  <a:txBody>
                    <a:bodyPr/>
                    <a:lstStyle/>
                    <a:p>
                      <a:pPr algn="ctr" rtl="0" fontAlgn="ctr"/>
                      <a:r>
                        <a:rPr lang="kk" sz="1100" b="1" i="0" u="none" strike="noStrike">
                          <a:solidFill>
                            <a:srgbClr val="000000"/>
                          </a:solidFill>
                          <a:latin typeface="Times New Roman"/>
                        </a:rPr>
                        <a:t>5.</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Басқа шығындар</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52 835,2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38 249,0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-27,6</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209372"/>
                  </a:ext>
                </a:extLst>
              </a:tr>
              <a:tr h="279421">
                <a:tc>
                  <a:txBody>
                    <a:bodyPr/>
                    <a:lstStyle/>
                    <a:p>
                      <a:pPr algn="ctr" rtl="0" fontAlgn="ctr"/>
                      <a:r>
                        <a:rPr lang="kk" sz="1100" b="0" i="0" u="none" strike="noStrike">
                          <a:solidFill>
                            <a:srgbClr val="000000"/>
                          </a:solidFill>
                          <a:latin typeface="Times New Roman"/>
                        </a:rPr>
                        <a:t>5.1.</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Бөгде ұйымдардың қызметтері</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19 754,8</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23 115,0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17,0</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Нысандарды күзету және апаттық-құтқару жұмыстары бойынша ай сайынғы міндетті қызметтердің құнын ұлғайту.</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75639"/>
                  </a:ext>
                </a:extLst>
              </a:tr>
              <a:tr h="208079">
                <a:tc>
                  <a:txBody>
                    <a:bodyPr/>
                    <a:lstStyle/>
                    <a:p>
                      <a:pPr algn="ctr" rtl="0" fontAlgn="ctr"/>
                      <a:r>
                        <a:rPr lang="kk" sz="1100" b="0" i="0" u="none" strike="noStrike">
                          <a:solidFill>
                            <a:srgbClr val="000000"/>
                          </a:solidFill>
                          <a:latin typeface="Times New Roman"/>
                        </a:rPr>
                        <a:t>5.2.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Салықтар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17 058,3</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12 499,0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-26,7</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046314"/>
                  </a:ext>
                </a:extLst>
              </a:tr>
              <a:tr h="214024">
                <a:tc>
                  <a:txBody>
                    <a:bodyPr/>
                    <a:lstStyle/>
                    <a:p>
                      <a:pPr algn="ctr" rtl="0" fontAlgn="ctr"/>
                      <a:r>
                        <a:rPr lang="kk" sz="1100" b="0" i="0" u="none" strike="noStrike">
                          <a:solidFill>
                            <a:srgbClr val="000000"/>
                          </a:solidFill>
                          <a:latin typeface="Times New Roman"/>
                        </a:rPr>
                        <a:t>5.3.</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Сақтандыру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2 787,2</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1 664,0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-40,3</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748488"/>
                  </a:ext>
                </a:extLst>
              </a:tr>
              <a:tr h="273475">
                <a:tc>
                  <a:txBody>
                    <a:bodyPr/>
                    <a:lstStyle/>
                    <a:p>
                      <a:pPr algn="ctr" rtl="0" fontAlgn="ctr"/>
                      <a:r>
                        <a:rPr lang="kk" sz="1100" b="0" i="0" u="none" strike="noStrike">
                          <a:solidFill>
                            <a:srgbClr val="000000"/>
                          </a:solidFill>
                          <a:latin typeface="Times New Roman"/>
                        </a:rPr>
                        <a:t>5.4.</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Еңбекті қорғауға және ҚТ арналған шығыстар (арнайы киім, сабын, сүт)</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мың теңге</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13 234,9</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971,0</a:t>
                      </a:r>
                    </a:p>
                  </a:txBody>
                  <a:tcPr marL="4943" marR="4943" marT="49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-92,7</a:t>
                      </a:r>
                    </a:p>
                  </a:txBody>
                  <a:tcPr marL="4943" marR="4943" marT="494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dirty="0">
                          <a:solidFill>
                            <a:srgbClr val="000000"/>
                          </a:solidFill>
                          <a:latin typeface="Times New Roman"/>
                        </a:rPr>
                        <a:t>Шығындар бабы жыл соңына дейін орындалады. </a:t>
                      </a:r>
                    </a:p>
                  </a:txBody>
                  <a:tcPr marL="4943" marR="4943" marT="4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360309"/>
                  </a:ext>
                </a:extLst>
              </a:tr>
            </a:tbl>
          </a:graphicData>
        </a:graphic>
      </p:graphicFrame>
    </p:spTree>
    <p:extLst>
      <p:ext uri="{BB962C8B-B14F-4D97-AF65-F5344CB8AC3E}">
        <p14:creationId xmlns:p14="http://schemas.microsoft.com/office/powerpoint/2010/main" val="30332220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071082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2"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pPr rtl="0"/>
            <a:r>
              <a:rPr lang="kk" sz="1800" b="0" i="0" u="none" strike="noStrike" dirty="0">
                <a:latin typeface="Arial"/>
              </a:rPr>
              <a:t>2025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a:t>
            </a:r>
            <a:r>
              <a:rPr lang="kk" sz="1000" b="0" i="0" u="none" strike="noStrike" dirty="0">
                <a:latin typeface="Arial"/>
              </a:rPr>
              <a:t>(3-тен 2)</a:t>
            </a:r>
            <a:endParaRPr lang="en-US" sz="1000" dirty="0"/>
          </a:p>
        </p:txBody>
      </p:sp>
      <p:graphicFrame>
        <p:nvGraphicFramePr>
          <p:cNvPr id="3" name="Таблица 2"/>
          <p:cNvGraphicFramePr>
            <a:graphicFrameLocks noGrp="1"/>
          </p:cNvGraphicFramePr>
          <p:nvPr>
            <p:extLst>
              <p:ext uri="{D42A27DB-BD31-4B8C-83A1-F6EECF244321}">
                <p14:modId xmlns:p14="http://schemas.microsoft.com/office/powerpoint/2010/main" val="2296396688"/>
              </p:ext>
            </p:extLst>
          </p:nvPr>
        </p:nvGraphicFramePr>
        <p:xfrm>
          <a:off x="317500" y="962526"/>
          <a:ext cx="11511949" cy="5651543"/>
        </p:xfrm>
        <a:graphic>
          <a:graphicData uri="http://schemas.openxmlformats.org/drawingml/2006/table">
            <a:tbl>
              <a:tblPr/>
              <a:tblGrid>
                <a:gridCol w="513379">
                  <a:extLst>
                    <a:ext uri="{9D8B030D-6E8A-4147-A177-3AD203B41FA5}">
                      <a16:colId xmlns:a16="http://schemas.microsoft.com/office/drawing/2014/main" val="3998820569"/>
                    </a:ext>
                  </a:extLst>
                </a:gridCol>
                <a:gridCol w="2477609">
                  <a:extLst>
                    <a:ext uri="{9D8B030D-6E8A-4147-A177-3AD203B41FA5}">
                      <a16:colId xmlns:a16="http://schemas.microsoft.com/office/drawing/2014/main" val="2970215665"/>
                    </a:ext>
                  </a:extLst>
                </a:gridCol>
                <a:gridCol w="903992">
                  <a:extLst>
                    <a:ext uri="{9D8B030D-6E8A-4147-A177-3AD203B41FA5}">
                      <a16:colId xmlns:a16="http://schemas.microsoft.com/office/drawing/2014/main" val="313341799"/>
                    </a:ext>
                  </a:extLst>
                </a:gridCol>
                <a:gridCol w="1093720">
                  <a:extLst>
                    <a:ext uri="{9D8B030D-6E8A-4147-A177-3AD203B41FA5}">
                      <a16:colId xmlns:a16="http://schemas.microsoft.com/office/drawing/2014/main" val="3723997745"/>
                    </a:ext>
                  </a:extLst>
                </a:gridCol>
                <a:gridCol w="1297396">
                  <a:extLst>
                    <a:ext uri="{9D8B030D-6E8A-4147-A177-3AD203B41FA5}">
                      <a16:colId xmlns:a16="http://schemas.microsoft.com/office/drawing/2014/main" val="581699830"/>
                    </a:ext>
                  </a:extLst>
                </a:gridCol>
                <a:gridCol w="1163470">
                  <a:extLst>
                    <a:ext uri="{9D8B030D-6E8A-4147-A177-3AD203B41FA5}">
                      <a16:colId xmlns:a16="http://schemas.microsoft.com/office/drawing/2014/main" val="1784849711"/>
                    </a:ext>
                  </a:extLst>
                </a:gridCol>
                <a:gridCol w="4062383">
                  <a:extLst>
                    <a:ext uri="{9D8B030D-6E8A-4147-A177-3AD203B41FA5}">
                      <a16:colId xmlns:a16="http://schemas.microsoft.com/office/drawing/2014/main" val="672993041"/>
                    </a:ext>
                  </a:extLst>
                </a:gridCol>
              </a:tblGrid>
              <a:tr h="839247">
                <a:tc>
                  <a:txBody>
                    <a:bodyPr/>
                    <a:lstStyle/>
                    <a:p>
                      <a:pPr algn="ctr" rtl="0" fontAlgn="ctr"/>
                      <a:r>
                        <a:rPr lang="kk" sz="1100" b="0" i="0" u="none" strike="noStrike">
                          <a:solidFill>
                            <a:srgbClr val="000000"/>
                          </a:solidFill>
                          <a:latin typeface="Times New Roman"/>
                        </a:rPr>
                        <a:t>№ р/с</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 Көрсеткіштердің атауы</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Өлшем бірлігі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2026 жылға бекітілген тарифтік сметада көзделген</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2026 жылғы 1-жартыжылдықтағы тарифтік смета көрсеткіштері</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Ауытқу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Ауытқу себептері</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2790146"/>
                  </a:ext>
                </a:extLst>
              </a:tr>
              <a:tr h="339401">
                <a:tc>
                  <a:txBody>
                    <a:bodyPr/>
                    <a:lstStyle/>
                    <a:p>
                      <a:pPr algn="ctr" rtl="0" fontAlgn="ctr"/>
                      <a:r>
                        <a:rPr lang="kk" sz="1100" b="1" i="0" u="none" strike="noStrike">
                          <a:solidFill>
                            <a:srgbClr val="000000"/>
                          </a:solidFill>
                          <a:latin typeface="Times New Roman"/>
                        </a:rPr>
                        <a:t>ІІ</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Барлық кезеңнің шығыстары, оның ішінде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70 510,83</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41 485,0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-41,2</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799575"/>
                  </a:ext>
                </a:extLst>
              </a:tr>
              <a:tr h="351743">
                <a:tc>
                  <a:txBody>
                    <a:bodyPr/>
                    <a:lstStyle/>
                    <a:p>
                      <a:pPr algn="ctr" rtl="0" fontAlgn="ctr"/>
                      <a:r>
                        <a:rPr lang="kk" sz="1100" b="1" i="0" u="none" strike="noStrike">
                          <a:solidFill>
                            <a:srgbClr val="000000"/>
                          </a:solidFill>
                          <a:latin typeface="Times New Roman"/>
                        </a:rPr>
                        <a:t>6.</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Жалпы және әкімшілік шығыстар барлығы, оның ішінде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70 510,83</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41 485,0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-41,2</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61250"/>
                  </a:ext>
                </a:extLst>
              </a:tr>
              <a:tr h="154274">
                <a:tc>
                  <a:txBody>
                    <a:bodyPr/>
                    <a:lstStyle/>
                    <a:p>
                      <a:pPr algn="ctr" rtl="0" fontAlgn="ctr"/>
                      <a:r>
                        <a:rPr lang="kk" sz="1100" b="0" i="0" u="none" strike="noStrike">
                          <a:solidFill>
                            <a:srgbClr val="000000"/>
                          </a:solidFill>
                          <a:latin typeface="Times New Roman"/>
                        </a:rPr>
                        <a:t>6.1.</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ӘБП жалақысы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27 622,56</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17 317,0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-37,3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589582"/>
                  </a:ext>
                </a:extLst>
              </a:tr>
              <a:tr h="203641">
                <a:tc>
                  <a:txBody>
                    <a:bodyPr/>
                    <a:lstStyle/>
                    <a:p>
                      <a:pPr algn="ctr" rtl="0" fontAlgn="ctr"/>
                      <a:r>
                        <a:rPr lang="kk" sz="1100" b="0" i="0" u="none" strike="noStrike">
                          <a:solidFill>
                            <a:srgbClr val="000000"/>
                          </a:solidFill>
                          <a:latin typeface="Times New Roman"/>
                        </a:rPr>
                        <a:t>6.2.</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Әлеуметтік салық</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2 734,63</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1 493,0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-45,4</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ЕАҚ-дан аударым</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768375"/>
                  </a:ext>
                </a:extLst>
              </a:tr>
              <a:tr h="345573">
                <a:tc>
                  <a:txBody>
                    <a:bodyPr/>
                    <a:lstStyle/>
                    <a:p>
                      <a:pPr algn="ctr" rtl="0" fontAlgn="ctr"/>
                      <a:r>
                        <a:rPr lang="kk" sz="1100" b="0" i="0" u="none" strike="noStrike">
                          <a:solidFill>
                            <a:srgbClr val="000000"/>
                          </a:solidFill>
                          <a:latin typeface="Times New Roman"/>
                        </a:rPr>
                        <a:t>6.3.</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МӘМС (міндетті әлеуметтік медициналық сақтандыру)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828,68</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450,0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-45,7</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ЕАҚ-дан аударым</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41043"/>
                  </a:ext>
                </a:extLst>
              </a:tr>
              <a:tr h="320889">
                <a:tc>
                  <a:txBody>
                    <a:bodyPr/>
                    <a:lstStyle/>
                    <a:p>
                      <a:pPr algn="ctr" rtl="0" fontAlgn="ctr"/>
                      <a:r>
                        <a:rPr lang="kk" sz="1100" b="0" i="0" u="none" strike="noStrike">
                          <a:solidFill>
                            <a:srgbClr val="000000"/>
                          </a:solidFill>
                          <a:latin typeface="Times New Roman"/>
                        </a:rPr>
                        <a:t>6.4.</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Салықтар, барлығы</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282,0</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571,0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102,5</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kk" sz="1100" b="0" i="0" u="none" strike="noStrike">
                          <a:solidFill>
                            <a:srgbClr val="000000"/>
                          </a:solidFill>
                          <a:latin typeface="Times New Roman"/>
                        </a:rPr>
                        <a:t>Мүлік салығы бойынша ұлғайту. Күрделі жөндеу есебінен НҚ құнын ұлғайту.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925"/>
                  </a:ext>
                </a:extLst>
              </a:tr>
              <a:tr h="178957">
                <a:tc>
                  <a:txBody>
                    <a:bodyPr/>
                    <a:lstStyle/>
                    <a:p>
                      <a:pPr algn="ctr" rtl="0" fontAlgn="ctr"/>
                      <a:r>
                        <a:rPr lang="kk" sz="1100" b="1" i="0" u="none" strike="noStrike">
                          <a:solidFill>
                            <a:srgbClr val="000000"/>
                          </a:solidFill>
                          <a:latin typeface="Times New Roman"/>
                        </a:rPr>
                        <a:t>6.5.</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Басқа шығындар</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39 042,96</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17 167,0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-56,0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10396"/>
                  </a:ext>
                </a:extLst>
              </a:tr>
              <a:tr h="283863">
                <a:tc>
                  <a:txBody>
                    <a:bodyPr/>
                    <a:lstStyle/>
                    <a:p>
                      <a:pPr algn="ctr" rtl="0" fontAlgn="ctr"/>
                      <a:r>
                        <a:rPr lang="kk" sz="1100" b="0" i="0" u="none" strike="noStrike">
                          <a:solidFill>
                            <a:srgbClr val="000000"/>
                          </a:solidFill>
                          <a:latin typeface="Times New Roman"/>
                        </a:rPr>
                        <a:t>6.5.1.</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Амортизация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3 815,05</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4 487,0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17,6</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НҚ құнын ұлғайту есебінен амортизациялық аударымдарды ұлғайту.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428331"/>
                  </a:ext>
                </a:extLst>
              </a:tr>
              <a:tr h="197469">
                <a:tc>
                  <a:txBody>
                    <a:bodyPr/>
                    <a:lstStyle/>
                    <a:p>
                      <a:pPr algn="ctr" rtl="0" fontAlgn="ctr"/>
                      <a:r>
                        <a:rPr lang="kk" sz="1100" b="0" i="0" u="none" strike="noStrike">
                          <a:solidFill>
                            <a:srgbClr val="000000"/>
                          </a:solidFill>
                          <a:latin typeface="Times New Roman"/>
                        </a:rPr>
                        <a:t>6.5.2.</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Жеңіл көлікке арналған ЖЖМ</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237,53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190,0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-20,0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699837"/>
                  </a:ext>
                </a:extLst>
              </a:tr>
              <a:tr h="203641">
                <a:tc>
                  <a:txBody>
                    <a:bodyPr/>
                    <a:lstStyle/>
                    <a:p>
                      <a:pPr algn="ctr" rtl="0" fontAlgn="ctr"/>
                      <a:r>
                        <a:rPr lang="kk" sz="1100" b="0" i="0" u="none" strike="noStrike">
                          <a:solidFill>
                            <a:srgbClr val="000000"/>
                          </a:solidFill>
                          <a:latin typeface="Times New Roman"/>
                        </a:rPr>
                        <a:t>6.5.3.</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Кеңсе тауарлары және т.б.  </a:t>
                      </a:r>
                    </a:p>
                  </a:txBody>
                  <a:tcPr marL="46346"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1 162,39</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405,0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-65,2</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Көлемнің қысқаруына байланысты шығындарды оңтайландыру.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4360"/>
                  </a:ext>
                </a:extLst>
              </a:tr>
              <a:tr h="197469">
                <a:tc>
                  <a:txBody>
                    <a:bodyPr/>
                    <a:lstStyle/>
                    <a:p>
                      <a:pPr algn="ctr" rtl="0" fontAlgn="ctr"/>
                      <a:r>
                        <a:rPr lang="kk" sz="1100" b="0" i="0" u="none" strike="noStrike">
                          <a:solidFill>
                            <a:srgbClr val="000000"/>
                          </a:solidFill>
                          <a:latin typeface="Times New Roman"/>
                        </a:rPr>
                        <a:t>6.5.4.</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Іссапар шығындары </a:t>
                      </a:r>
                    </a:p>
                  </a:txBody>
                  <a:tcPr marL="46346"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75,73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1 430,0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1 788,3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Өндірістік қажеттілік.</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334810"/>
                  </a:ext>
                </a:extLst>
              </a:tr>
              <a:tr h="154274">
                <a:tc>
                  <a:txBody>
                    <a:bodyPr/>
                    <a:lstStyle/>
                    <a:p>
                      <a:pPr algn="ctr" rtl="0" fontAlgn="ctr"/>
                      <a:r>
                        <a:rPr lang="kk" sz="1100" b="0" i="0" u="none" strike="noStrike">
                          <a:solidFill>
                            <a:srgbClr val="000000"/>
                          </a:solidFill>
                          <a:latin typeface="Times New Roman"/>
                        </a:rPr>
                        <a:t>6.5.5.</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Байланыс қызметтері </a:t>
                      </a:r>
                    </a:p>
                  </a:txBody>
                  <a:tcPr marL="46346"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983,38</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1 098,0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11,7</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Қызметтердің құнын арттыру.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401622"/>
                  </a:ext>
                </a:extLst>
              </a:tr>
              <a:tr h="197469">
                <a:tc>
                  <a:txBody>
                    <a:bodyPr/>
                    <a:lstStyle/>
                    <a:p>
                      <a:pPr algn="ctr" rtl="0" fontAlgn="ctr"/>
                      <a:r>
                        <a:rPr lang="kk" sz="1100" b="0" i="0" u="none" strike="noStrike">
                          <a:solidFill>
                            <a:srgbClr val="000000"/>
                          </a:solidFill>
                          <a:latin typeface="Times New Roman"/>
                        </a:rPr>
                        <a:t>6.5.6.</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Сақтандыру бойынша шығыстар </a:t>
                      </a:r>
                    </a:p>
                  </a:txBody>
                  <a:tcPr marL="46346"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514,89</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11,0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-97,9</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Жылу энергиясына шығындарды бөлу пайызын төмендету.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974038"/>
                  </a:ext>
                </a:extLst>
              </a:tr>
              <a:tr h="320889">
                <a:tc>
                  <a:txBody>
                    <a:bodyPr/>
                    <a:lstStyle/>
                    <a:p>
                      <a:pPr algn="ctr" rtl="0" fontAlgn="ctr"/>
                      <a:r>
                        <a:rPr lang="kk" sz="1100" b="0" i="0" u="none" strike="noStrike">
                          <a:solidFill>
                            <a:srgbClr val="000000"/>
                          </a:solidFill>
                          <a:latin typeface="Times New Roman"/>
                        </a:rPr>
                        <a:t>6.5.7.</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Бөгде ұйымдардың жалпы сипаттағы қызметтері</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29 527,83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13 802,0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-53,3</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643717"/>
                  </a:ext>
                </a:extLst>
              </a:tr>
              <a:tr h="191299">
                <a:tc>
                  <a:txBody>
                    <a:bodyPr/>
                    <a:lstStyle/>
                    <a:p>
                      <a:pPr algn="ctr" rtl="0" fontAlgn="ctr"/>
                      <a:r>
                        <a:rPr lang="kk" sz="1100" b="0" i="0" u="none" strike="noStrike">
                          <a:solidFill>
                            <a:srgbClr val="000000"/>
                          </a:solidFill>
                          <a:latin typeface="Times New Roman"/>
                        </a:rPr>
                        <a:t>6.5.8.</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Персоналды дамытуға арналған шығыстар</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1 916,27</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0,0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Бірінші жартыжылдықта өз күшімен оқыту.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73534"/>
                  </a:ext>
                </a:extLst>
              </a:tr>
              <a:tr h="283863">
                <a:tc>
                  <a:txBody>
                    <a:bodyPr/>
                    <a:lstStyle/>
                    <a:p>
                      <a:pPr algn="ctr" rtl="0" fontAlgn="ctr"/>
                      <a:r>
                        <a:rPr lang="kk" sz="1100" b="0" i="0" u="none" strike="noStrike">
                          <a:solidFill>
                            <a:srgbClr val="000000"/>
                          </a:solidFill>
                          <a:latin typeface="Times New Roman"/>
                        </a:rPr>
                        <a:t>6.5.9.</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Еңбекті қорғауға және ҚТ арналған шығыстар</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150,32</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-100,0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Көлемнің қысқаруына байланысты шығындарды оңтайландыру.</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362190"/>
                  </a:ext>
                </a:extLst>
              </a:tr>
              <a:tr h="203641">
                <a:tc>
                  <a:txBody>
                    <a:bodyPr/>
                    <a:lstStyle/>
                    <a:p>
                      <a:pPr algn="ctr" rtl="0" fontAlgn="ctr"/>
                      <a:r>
                        <a:rPr lang="kk" sz="1100" b="0" i="0" u="none" strike="noStrike">
                          <a:solidFill>
                            <a:srgbClr val="000000"/>
                          </a:solidFill>
                          <a:latin typeface="Times New Roman"/>
                        </a:rPr>
                        <a:t>6.5.10.</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Мерзімді басып шығару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35,57</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0,0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-100,0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Шығындар бабы жыл соңына дейін орындалады. </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49046"/>
                  </a:ext>
                </a:extLst>
              </a:tr>
              <a:tr h="246837">
                <a:tc>
                  <a:txBody>
                    <a:bodyPr/>
                    <a:lstStyle/>
                    <a:p>
                      <a:pPr algn="ctr" rtl="0" fontAlgn="ctr"/>
                      <a:r>
                        <a:rPr lang="kk" sz="1100" b="0" i="0" u="none" strike="noStrike">
                          <a:solidFill>
                            <a:srgbClr val="000000"/>
                          </a:solidFill>
                          <a:latin typeface="Times New Roman"/>
                        </a:rPr>
                        <a:t>6.5.11.</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ХН үшін су шығыны</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624,00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231,0</a:t>
                      </a:r>
                    </a:p>
                  </a:txBody>
                  <a:tcPr marL="5150" marR="5150" marT="51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0" i="0" u="none" strike="noStrike">
                          <a:solidFill>
                            <a:srgbClr val="000000"/>
                          </a:solidFill>
                          <a:latin typeface="Times New Roman"/>
                        </a:rPr>
                        <a:t>-63,0</a:t>
                      </a:r>
                    </a:p>
                  </a:txBody>
                  <a:tcPr marL="5150" marR="5150" marT="51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Өндіріс көлеміне сәйкес бірінші жартыжылдықтағы нақты шығындар.</a:t>
                      </a:r>
                    </a:p>
                  </a:txBody>
                  <a:tcPr marL="5150" marR="5150" marT="51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054652"/>
                  </a:ext>
                </a:extLst>
              </a:tr>
            </a:tbl>
          </a:graphicData>
        </a:graphic>
      </p:graphicFrame>
    </p:spTree>
    <p:extLst>
      <p:ext uri="{BB962C8B-B14F-4D97-AF65-F5344CB8AC3E}">
        <p14:creationId xmlns:p14="http://schemas.microsoft.com/office/powerpoint/2010/main" val="38853511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13065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6"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pPr rtl="0"/>
            <a:r>
              <a:rPr lang="kk" sz="1800" b="0" i="0" u="none" strike="noStrike" dirty="0">
                <a:latin typeface="Arial"/>
              </a:rPr>
              <a:t>2025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a:t>
            </a:r>
            <a:r>
              <a:rPr lang="kk" sz="1000" b="0" i="0" u="none" strike="noStrike" dirty="0">
                <a:latin typeface="Arial"/>
              </a:rPr>
              <a:t>(3-тен 3)</a:t>
            </a:r>
            <a:endParaRPr lang="en-US" sz="1000" dirty="0"/>
          </a:p>
        </p:txBody>
      </p:sp>
      <p:graphicFrame>
        <p:nvGraphicFramePr>
          <p:cNvPr id="3" name="Таблица 2"/>
          <p:cNvGraphicFramePr>
            <a:graphicFrameLocks noGrp="1"/>
          </p:cNvGraphicFramePr>
          <p:nvPr>
            <p:extLst>
              <p:ext uri="{D42A27DB-BD31-4B8C-83A1-F6EECF244321}">
                <p14:modId xmlns:p14="http://schemas.microsoft.com/office/powerpoint/2010/main" val="2076999551"/>
              </p:ext>
            </p:extLst>
          </p:nvPr>
        </p:nvGraphicFramePr>
        <p:xfrm>
          <a:off x="559067" y="956177"/>
          <a:ext cx="10904621" cy="4944109"/>
        </p:xfrm>
        <a:graphic>
          <a:graphicData uri="http://schemas.openxmlformats.org/drawingml/2006/table">
            <a:tbl>
              <a:tblPr/>
              <a:tblGrid>
                <a:gridCol w="468946">
                  <a:extLst>
                    <a:ext uri="{9D8B030D-6E8A-4147-A177-3AD203B41FA5}">
                      <a16:colId xmlns:a16="http://schemas.microsoft.com/office/drawing/2014/main" val="2675360996"/>
                    </a:ext>
                  </a:extLst>
                </a:gridCol>
                <a:gridCol w="2263173">
                  <a:extLst>
                    <a:ext uri="{9D8B030D-6E8A-4147-A177-3AD203B41FA5}">
                      <a16:colId xmlns:a16="http://schemas.microsoft.com/office/drawing/2014/main" val="1377906265"/>
                    </a:ext>
                  </a:extLst>
                </a:gridCol>
                <a:gridCol w="825752">
                  <a:extLst>
                    <a:ext uri="{9D8B030D-6E8A-4147-A177-3AD203B41FA5}">
                      <a16:colId xmlns:a16="http://schemas.microsoft.com/office/drawing/2014/main" val="1096684270"/>
                    </a:ext>
                  </a:extLst>
                </a:gridCol>
                <a:gridCol w="999059">
                  <a:extLst>
                    <a:ext uri="{9D8B030D-6E8A-4147-A177-3AD203B41FA5}">
                      <a16:colId xmlns:a16="http://schemas.microsoft.com/office/drawing/2014/main" val="3071715360"/>
                    </a:ext>
                  </a:extLst>
                </a:gridCol>
                <a:gridCol w="1185107">
                  <a:extLst>
                    <a:ext uri="{9D8B030D-6E8A-4147-A177-3AD203B41FA5}">
                      <a16:colId xmlns:a16="http://schemas.microsoft.com/office/drawing/2014/main" val="2372846663"/>
                    </a:ext>
                  </a:extLst>
                </a:gridCol>
                <a:gridCol w="1062774">
                  <a:extLst>
                    <a:ext uri="{9D8B030D-6E8A-4147-A177-3AD203B41FA5}">
                      <a16:colId xmlns:a16="http://schemas.microsoft.com/office/drawing/2014/main" val="1177336768"/>
                    </a:ext>
                  </a:extLst>
                </a:gridCol>
                <a:gridCol w="4099810">
                  <a:extLst>
                    <a:ext uri="{9D8B030D-6E8A-4147-A177-3AD203B41FA5}">
                      <a16:colId xmlns:a16="http://schemas.microsoft.com/office/drawing/2014/main" val="1816176149"/>
                    </a:ext>
                  </a:extLst>
                </a:gridCol>
              </a:tblGrid>
              <a:tr h="399845">
                <a:tc>
                  <a:txBody>
                    <a:bodyPr/>
                    <a:lstStyle/>
                    <a:p>
                      <a:pPr algn="ctr" rtl="0" fontAlgn="ctr"/>
                      <a:r>
                        <a:rPr lang="kk" sz="1100" b="1" i="0" u="none" strike="noStrike">
                          <a:solidFill>
                            <a:srgbClr val="000000"/>
                          </a:solidFill>
                          <a:latin typeface="Times New Roman"/>
                        </a:rPr>
                        <a:t>III.</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БАРЛЫҚ ШЫҒЫНДАР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4 290 539,4</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2 403 017,0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747835"/>
                  </a:ext>
                </a:extLst>
              </a:tr>
              <a:tr h="304643">
                <a:tc>
                  <a:txBody>
                    <a:bodyPr/>
                    <a:lstStyle/>
                    <a:p>
                      <a:pPr algn="ctr" rtl="0" fontAlgn="ctr"/>
                      <a:r>
                        <a:rPr lang="kk" sz="1100" b="1" i="0" u="none" strike="noStrike">
                          <a:solidFill>
                            <a:srgbClr val="000000"/>
                          </a:solidFill>
                          <a:latin typeface="Times New Roman"/>
                        </a:rPr>
                        <a:t>IV</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Пайда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0" i="0" u="none" strike="noStrike">
                          <a:solidFill>
                            <a:srgbClr val="000000"/>
                          </a:solidFill>
                          <a:latin typeface="Times New Roman"/>
                        </a:rPr>
                        <a:t>мың теңге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0,0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-13 157,5</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543694"/>
                  </a:ext>
                </a:extLst>
              </a:tr>
              <a:tr h="523606">
                <a:tc>
                  <a:txBody>
                    <a:bodyPr/>
                    <a:lstStyle/>
                    <a:p>
                      <a:pPr algn="ctr" rtl="0" fontAlgn="ctr"/>
                      <a:r>
                        <a:rPr lang="kk" sz="1100" b="1" i="0" u="none" strike="noStrike">
                          <a:solidFill>
                            <a:srgbClr val="000000"/>
                          </a:solidFill>
                          <a:latin typeface="Times New Roman"/>
                        </a:rPr>
                        <a:t>V</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Барлық кірістер, соның ішінде: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4 290 539,4</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2 389 860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-44,3</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783187"/>
                  </a:ext>
                </a:extLst>
              </a:tr>
              <a:tr h="361763">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1" u="none" strike="noStrike">
                          <a:solidFill>
                            <a:srgbClr val="000000"/>
                          </a:solidFill>
                          <a:latin typeface="Times New Roman"/>
                        </a:rPr>
                        <a:t>     - Жылу энергиясы</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4 285 753,5</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2 389 860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-44,2</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29487"/>
                  </a:ext>
                </a:extLst>
              </a:tr>
              <a:tr h="436021">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1" u="none" strike="noStrike">
                          <a:solidFill>
                            <a:srgbClr val="000000"/>
                          </a:solidFill>
                          <a:latin typeface="Times New Roman"/>
                        </a:rPr>
                        <a:t> - Бу түріндегі жылу энергиясы 16 АТА</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мың теңге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4 785,85</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-100,0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175824"/>
                  </a:ext>
                </a:extLst>
              </a:tr>
              <a:tr h="281160">
                <a:tc>
                  <a:txBody>
                    <a:bodyPr/>
                    <a:lstStyle/>
                    <a:p>
                      <a:pPr algn="ctr" rtl="0" fontAlgn="ctr"/>
                      <a:r>
                        <a:rPr lang="kk" sz="1100" b="1" i="0" u="none" strike="noStrike">
                          <a:solidFill>
                            <a:srgbClr val="000000"/>
                          </a:solidFill>
                          <a:latin typeface="Times New Roman"/>
                        </a:rPr>
                        <a:t>VI</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1" u="none" strike="noStrike">
                          <a:solidFill>
                            <a:srgbClr val="000000"/>
                          </a:solidFill>
                          <a:latin typeface="Times New Roman"/>
                        </a:rPr>
                        <a:t>Қызметтер көлемі БАРЛЫҒЫ</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595 280,0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331 575</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-44,3</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696601"/>
                  </a:ext>
                </a:extLst>
              </a:tr>
              <a:tr h="228483">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1" u="none" strike="noStrike">
                          <a:solidFill>
                            <a:srgbClr val="000000"/>
                          </a:solidFill>
                          <a:latin typeface="Times New Roman"/>
                        </a:rPr>
                        <a:t>оның ішінде: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865743"/>
                  </a:ext>
                </a:extLst>
              </a:tr>
              <a:tr h="418885">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1" u="none" strike="noStrike">
                          <a:solidFill>
                            <a:srgbClr val="000000"/>
                          </a:solidFill>
                          <a:latin typeface="Times New Roman"/>
                        </a:rPr>
                        <a:t>  - Жылу энергиясы</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594 616,0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331 575</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-44,2</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Тұтынушының өтінімдері бойынша жылу энергиясын босату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078485"/>
                  </a:ext>
                </a:extLst>
              </a:tr>
              <a:tr h="466486">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1" u="none" strike="noStrike">
                          <a:solidFill>
                            <a:srgbClr val="000000"/>
                          </a:solidFill>
                          <a:latin typeface="Times New Roman"/>
                        </a:rPr>
                        <a:t> - Бу түріндегі жылу энергиясы 16 АТА</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664,0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-100,0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0" i="0" u="none" strike="noStrike">
                          <a:solidFill>
                            <a:srgbClr val="000000"/>
                          </a:solidFill>
                          <a:latin typeface="Times New Roman"/>
                        </a:rPr>
                        <a:t>Тұтынушыда жабдықты жөндеу.</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012053"/>
                  </a:ext>
                </a:extLst>
              </a:tr>
              <a:tr h="447445">
                <a:tc>
                  <a:txBody>
                    <a:bodyPr/>
                    <a:lstStyle/>
                    <a:p>
                      <a:pPr algn="ctr" rtl="0" fontAlgn="ctr"/>
                      <a:r>
                        <a:rPr lang="kk" sz="1100" b="1" i="0" u="none" strike="noStrike">
                          <a:solidFill>
                            <a:srgbClr val="000000"/>
                          </a:solidFill>
                          <a:latin typeface="Times New Roman"/>
                        </a:rPr>
                        <a:t>VIII</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Орташа босату тарифі, ҚҚС-сыз</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теңге/Гкал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0,00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274907"/>
                  </a:ext>
                </a:extLst>
              </a:tr>
              <a:tr h="304643">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оның ішінде:</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18158"/>
                  </a:ext>
                </a:extLst>
              </a:tr>
              <a:tr h="304643">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  - Жылу энергиясы</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теңге/Гкал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0,00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87904"/>
                  </a:ext>
                </a:extLst>
              </a:tr>
              <a:tr h="466486">
                <a:tc>
                  <a:txBody>
                    <a:bodyPr/>
                    <a:lstStyle/>
                    <a:p>
                      <a:pPr algn="ctr" fontAlgn="ctr"/>
                      <a:r>
                        <a:rPr lang="ru-RU" sz="1100" b="1"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kk" sz="1100" b="1" i="0" u="none" strike="noStrike">
                          <a:solidFill>
                            <a:srgbClr val="000000"/>
                          </a:solidFill>
                          <a:latin typeface="Times New Roman"/>
                        </a:rPr>
                        <a:t> - Бу түріндегі жылу энергиясы 16 АТА</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теңге/Гкал</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kk" sz="1100" b="1" i="0" u="none" strike="noStrike">
                          <a:solidFill>
                            <a:srgbClr val="000000"/>
                          </a:solidFill>
                          <a:latin typeface="Times New Roman"/>
                        </a:rPr>
                        <a:t>7 207,60</a:t>
                      </a:r>
                    </a:p>
                  </a:txBody>
                  <a:tcPr marL="7650" marR="7650" marT="76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kk" sz="1100" b="1" i="0" u="none" strike="noStrike">
                          <a:solidFill>
                            <a:srgbClr val="000000"/>
                          </a:solidFill>
                          <a:latin typeface="Times New Roman"/>
                        </a:rPr>
                        <a:t>0,00</a:t>
                      </a:r>
                    </a:p>
                  </a:txBody>
                  <a:tcPr marL="7650" marR="7650" marT="76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solidFill>
                            <a:srgbClr val="000000"/>
                          </a:solidFill>
                          <a:effectLst/>
                          <a:latin typeface="Times New Roman" panose="02020603050405020304" pitchFamily="18" charset="0"/>
                        </a:rPr>
                        <a:t> </a:t>
                      </a:r>
                    </a:p>
                  </a:txBody>
                  <a:tcPr marL="7650" marR="7650" marT="76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998021"/>
                  </a:ext>
                </a:extLst>
              </a:tr>
            </a:tbl>
          </a:graphicData>
        </a:graphic>
      </p:graphicFrame>
    </p:spTree>
    <p:extLst>
      <p:ext uri="{BB962C8B-B14F-4D97-AF65-F5344CB8AC3E}">
        <p14:creationId xmlns:p14="http://schemas.microsoft.com/office/powerpoint/2010/main" val="19587460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671492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0" name="Слайд think-cell" r:id="rId4" imgW="594" imgH="595" progId="TCLayout.ActiveDocument.1">
                  <p:embed/>
                </p:oleObj>
              </mc:Choice>
              <mc:Fallback>
                <p:oleObj name="Слайд think-cell" r:id="rId4" imgW="594" imgH="595" progId="TCLayout.ActiveDocument.1">
                  <p:embed/>
                  <p:pic>
                    <p:nvPicPr>
                      <p:cNvPr id="0" name="OLE substitute imag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17500" y="0"/>
            <a:ext cx="9605964" cy="770021"/>
          </a:xfrm>
        </p:spPr>
        <p:txBody>
          <a:bodyPr vert="horz"/>
          <a:lstStyle/>
          <a:p>
            <a:pPr rtl="0"/>
            <a:r>
              <a:rPr lang="kk" sz="1800" b="0" i="0" u="none" strike="noStrike">
                <a:latin typeface="Arial"/>
              </a:rPr>
              <a:t>Реттелетін қызметтердің сапасы мен сенімділігі көрсеткіштерінің сақталуы және 2026 жылдың 1-жартыжылдығының қорытындысы бойынша қызмет тиімділігінің көрсеткіштеріне қол жеткізу туралы ақпарат  </a:t>
            </a:r>
            <a:endParaRPr lang="en-US"/>
          </a:p>
        </p:txBody>
      </p:sp>
      <p:sp>
        <p:nvSpPr>
          <p:cNvPr id="3" name="Text Placeholder 2"/>
          <p:cNvSpPr>
            <a:spLocks noGrp="1"/>
          </p:cNvSpPr>
          <p:nvPr>
            <p:ph type="body" sz="quarter" idx="12"/>
          </p:nvPr>
        </p:nvSpPr>
        <p:spPr>
          <a:xfrm>
            <a:off x="620570" y="940757"/>
            <a:ext cx="11194474" cy="945194"/>
          </a:xfrm>
        </p:spPr>
        <p:txBody>
          <a:bodyPr/>
          <a:lstStyle/>
          <a:p>
            <a:pPr algn="just" rtl="0"/>
            <a:r>
              <a:rPr lang="kk" sz="1400" b="0" i="0" u="none" strike="noStrike" dirty="0" smtClean="0">
                <a:solidFill>
                  <a:srgbClr val="32373C"/>
                </a:solidFill>
                <a:latin typeface="Arial"/>
                <a:cs typeface="Arial"/>
                <a:sym typeface="Arial"/>
              </a:rPr>
              <a:t>«3-Энергоорталық» </a:t>
            </a:r>
            <a:r>
              <a:rPr lang="kk" sz="1400" b="0" i="0" u="none" strike="noStrike" dirty="0">
                <a:solidFill>
                  <a:srgbClr val="32373C"/>
                </a:solidFill>
                <a:latin typeface="Arial"/>
                <a:cs typeface="Arial"/>
                <a:sym typeface="Arial"/>
              </a:rPr>
              <a:t>АҚ үшін реттелетін қызметтердің сапасы мен сенімділігі және кәсіпорын қызметінің тиімділік көрсеткіштеріне қол жеткізу көрсеткіштері </a:t>
            </a:r>
            <a:r>
              <a:rPr lang="kk" sz="1400" b="1" i="0" u="none" strike="noStrike" dirty="0">
                <a:solidFill>
                  <a:srgbClr val="32373C"/>
                </a:solidFill>
                <a:latin typeface="Arial"/>
                <a:cs typeface="Arial"/>
                <a:sym typeface="Arial"/>
              </a:rPr>
              <a:t>әзірленбеген және бекітілмеген.</a:t>
            </a:r>
          </a:p>
          <a:p>
            <a:pPr algn="just" rtl="0"/>
            <a:r>
              <a:rPr lang="kk" sz="1400" b="0" i="0" u="none" strike="noStrike" dirty="0">
                <a:solidFill>
                  <a:srgbClr val="000000"/>
                </a:solidFill>
                <a:latin typeface="Arial"/>
              </a:rPr>
              <a:t>Көрсеткіштерге қол жеткізуді бағалау 2026 жылдың қорытындысы бойынша бекітілген инвестициялық бағдарламада көзделген іс-шараларды орындау нәтижелері бойынша жүзеге асырылады.</a:t>
            </a:r>
            <a:endParaRPr lang="en-US" sz="1400" dirty="0"/>
          </a:p>
        </p:txBody>
      </p:sp>
      <p:graphicFrame>
        <p:nvGraphicFramePr>
          <p:cNvPr id="7" name="Таблица 6"/>
          <p:cNvGraphicFramePr>
            <a:graphicFrameLocks noGrp="1"/>
          </p:cNvGraphicFramePr>
          <p:nvPr>
            <p:extLst>
              <p:ext uri="{D42A27DB-BD31-4B8C-83A1-F6EECF244321}">
                <p14:modId xmlns:p14="http://schemas.microsoft.com/office/powerpoint/2010/main" val="2424538033"/>
              </p:ext>
            </p:extLst>
          </p:nvPr>
        </p:nvGraphicFramePr>
        <p:xfrm>
          <a:off x="395146" y="1906442"/>
          <a:ext cx="11441255" cy="1960708"/>
        </p:xfrm>
        <a:graphic>
          <a:graphicData uri="http://schemas.openxmlformats.org/drawingml/2006/table">
            <a:tbl>
              <a:tblPr/>
              <a:tblGrid>
                <a:gridCol w="414479">
                  <a:extLst>
                    <a:ext uri="{9D8B030D-6E8A-4147-A177-3AD203B41FA5}">
                      <a16:colId xmlns:a16="http://schemas.microsoft.com/office/drawing/2014/main" val="20000"/>
                    </a:ext>
                  </a:extLst>
                </a:gridCol>
                <a:gridCol w="2579461">
                  <a:extLst>
                    <a:ext uri="{9D8B030D-6E8A-4147-A177-3AD203B41FA5}">
                      <a16:colId xmlns:a16="http://schemas.microsoft.com/office/drawing/2014/main" val="20002"/>
                    </a:ext>
                  </a:extLst>
                </a:gridCol>
                <a:gridCol w="1259114">
                  <a:extLst>
                    <a:ext uri="{9D8B030D-6E8A-4147-A177-3AD203B41FA5}">
                      <a16:colId xmlns:a16="http://schemas.microsoft.com/office/drawing/2014/main" val="20003"/>
                    </a:ext>
                  </a:extLst>
                </a:gridCol>
                <a:gridCol w="1309914">
                  <a:extLst>
                    <a:ext uri="{9D8B030D-6E8A-4147-A177-3AD203B41FA5}">
                      <a16:colId xmlns:a16="http://schemas.microsoft.com/office/drawing/2014/main" val="20004"/>
                    </a:ext>
                  </a:extLst>
                </a:gridCol>
                <a:gridCol w="1153886">
                  <a:extLst>
                    <a:ext uri="{9D8B030D-6E8A-4147-A177-3AD203B41FA5}">
                      <a16:colId xmlns:a16="http://schemas.microsoft.com/office/drawing/2014/main" val="20005"/>
                    </a:ext>
                  </a:extLst>
                </a:gridCol>
                <a:gridCol w="2286000">
                  <a:extLst>
                    <a:ext uri="{9D8B030D-6E8A-4147-A177-3AD203B41FA5}">
                      <a16:colId xmlns:a16="http://schemas.microsoft.com/office/drawing/2014/main" val="20006"/>
                    </a:ext>
                  </a:extLst>
                </a:gridCol>
                <a:gridCol w="2438401">
                  <a:extLst>
                    <a:ext uri="{9D8B030D-6E8A-4147-A177-3AD203B41FA5}">
                      <a16:colId xmlns:a16="http://schemas.microsoft.com/office/drawing/2014/main" val="20007"/>
                    </a:ext>
                  </a:extLst>
                </a:gridCol>
              </a:tblGrid>
              <a:tr h="798658">
                <a:tc>
                  <a:txBody>
                    <a:bodyPr/>
                    <a:lstStyle/>
                    <a:p>
                      <a:pPr algn="ctr" rtl="0" fontAlgn="ctr"/>
                      <a:r>
                        <a:rPr lang="kk" sz="1200" b="1" i="0" u="none" strike="noStrike">
                          <a:solidFill>
                            <a:srgbClr val="000000"/>
                          </a:solidFill>
                          <a:latin typeface="Arial"/>
                        </a:rPr>
                        <a:t>№ р/р</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Сапа және сенімділік көрсеткіші</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2025 жылғы факт</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2026 жылғы жоспар</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2026 жылдың бірінші жартыжылдығының фактісі</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Сенімділік пен сапа көрсеткіштерінің сақталуын бағалау</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Сенімділік пен сапа көрсеткіштерін сақтамаудың себептері (негіздемесі) </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025">
                <a:tc>
                  <a:txBody>
                    <a:bodyPr/>
                    <a:lstStyle/>
                    <a:p>
                      <a:pPr algn="ctr" rtl="0" fontAlgn="ctr"/>
                      <a:r>
                        <a:rPr lang="kk" sz="1200" b="1" i="0" u="none" strike="noStrike">
                          <a:solidFill>
                            <a:srgbClr val="000000"/>
                          </a:solidFill>
                          <a:latin typeface="Arial"/>
                        </a:rPr>
                        <a:t>1</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3</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4</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5</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6</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7</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5269">
                <a:tc>
                  <a:txBody>
                    <a:bodyPr/>
                    <a:lstStyle/>
                    <a:p>
                      <a:pPr algn="ctr" rtl="0" fontAlgn="ctr"/>
                      <a:r>
                        <a:rPr lang="kk" sz="1200" b="0" i="0" u="none" strike="noStrike">
                          <a:solidFill>
                            <a:srgbClr val="000000"/>
                          </a:solidFill>
                          <a:latin typeface="Arial"/>
                        </a:rPr>
                        <a:t>1</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kk" sz="1200" b="0" i="0" u="none" strike="noStrike">
                          <a:solidFill>
                            <a:srgbClr val="32373C"/>
                          </a:solidFill>
                          <a:latin typeface="Arial"/>
                        </a:rPr>
                        <a:t/>
                      </a:r>
                      <a:br>
                        <a:rPr lang="kk" sz="1200" b="0" i="0" u="none" strike="noStrike">
                          <a:solidFill>
                            <a:srgbClr val="32373C"/>
                          </a:solidFill>
                          <a:latin typeface="Arial"/>
                        </a:rPr>
                      </a:br>
                      <a:r>
                        <a:rPr lang="kk" sz="1200" b="0" i="0" u="none" strike="noStrike">
                          <a:solidFill>
                            <a:srgbClr val="32373C"/>
                          </a:solidFill>
                          <a:latin typeface="Arial"/>
                        </a:rPr>
                        <a:t>Өндірістік негізгі құралдардың тозуы,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b"/>
                      <a:r>
                        <a:rPr lang="kk" sz="1200" b="0" i="0" u="none" strike="noStrike">
                          <a:solidFill>
                            <a:srgbClr val="32373C"/>
                          </a:solidFill>
                          <a:latin typeface="Arial"/>
                        </a:rPr>
                        <a:t> іс-шараларды орындау қорытындысы бойынша жыл соңында күтіледі.</a:t>
                      </a:r>
                      <a:endParaRPr lang="ru-RU" sz="1200" b="0" i="0" u="none" strike="noStrike">
                        <a:solidFill>
                          <a:schemeClr val="tx1"/>
                        </a:solidFill>
                        <a:effectLst/>
                        <a:latin typeface="+mn-lt"/>
                      </a:endParaRPr>
                    </a:p>
                    <a:p>
                      <a:pPr algn="ctr" fontAlgn="b"/>
                      <a:r>
                        <a:rPr lang="ru-RU" sz="1200" b="0" i="0" u="none" strike="noStrike">
                          <a:solidFill>
                            <a:schemeClr val="tx1"/>
                          </a:solidFill>
                          <a:effectLst/>
                          <a:latin typeface="+mn-lt"/>
                        </a:rPr>
                        <a:t> </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3328">
                <a:tc>
                  <a:txBody>
                    <a:bodyPr/>
                    <a:lstStyle/>
                    <a:p>
                      <a:pPr algn="ctr" rtl="0" fontAlgn="ctr"/>
                      <a:r>
                        <a:rPr lang="kk" sz="1200" b="0" i="0" u="none" strike="noStrike">
                          <a:solidFill>
                            <a:srgbClr val="32373C"/>
                          </a:solidFill>
                          <a:latin typeface="Arial"/>
                        </a:rPr>
                        <a:t>2</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kk" sz="1200" b="0" i="0" u="none" strike="noStrike">
                          <a:solidFill>
                            <a:srgbClr val="32373C"/>
                          </a:solidFill>
                          <a:latin typeface="Arial"/>
                        </a:rPr>
                        <a:t>Апаттық жағдай,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rtl="0" fontAlgn="b"/>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111011"/>
                  </a:ext>
                </a:extLst>
              </a:tr>
            </a:tbl>
          </a:graphicData>
        </a:graphic>
      </p:graphicFrame>
      <p:grpSp>
        <p:nvGrpSpPr>
          <p:cNvPr id="8" name="Group 488"/>
          <p:cNvGrpSpPr/>
          <p:nvPr/>
        </p:nvGrpSpPr>
        <p:grpSpPr>
          <a:xfrm>
            <a:off x="203058" y="889956"/>
            <a:ext cx="371475" cy="371475"/>
            <a:chOff x="-2103438" y="3878264"/>
            <a:chExt cx="371475" cy="371475"/>
          </a:xfrm>
        </p:grpSpPr>
        <p:sp>
          <p:nvSpPr>
            <p:cNvPr id="9"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133"/>
          <p:cNvSpPr>
            <a:spLocks noChangeArrowheads="1"/>
          </p:cNvSpPr>
          <p:nvPr/>
        </p:nvSpPr>
        <p:spPr bwMode="auto">
          <a:xfrm>
            <a:off x="1847850" y="2703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ru-RU" altLang="ru-RU" sz="1800" b="0" i="0" u="none" strike="noStrike" cap="none" normalizeH="0" baseline="0">
                <a:ln>
                  <a:noFill/>
                </a:ln>
                <a:solidFill>
                  <a:schemeClr val="tx1"/>
                </a:solidFill>
                <a:effectLst/>
                <a:latin typeface="Arial" panose="020B0604020202020204" pitchFamily="34" charset="0"/>
              </a:rPr>
              <a:t/>
            </a: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3210310846"/>
              </p:ext>
            </p:extLst>
          </p:nvPr>
        </p:nvGraphicFramePr>
        <p:xfrm>
          <a:off x="395146" y="3990022"/>
          <a:ext cx="11441255" cy="2144430"/>
        </p:xfrm>
        <a:graphic>
          <a:graphicData uri="http://schemas.openxmlformats.org/drawingml/2006/table">
            <a:tbl>
              <a:tblPr/>
              <a:tblGrid>
                <a:gridCol w="414479">
                  <a:extLst>
                    <a:ext uri="{9D8B030D-6E8A-4147-A177-3AD203B41FA5}">
                      <a16:colId xmlns:a16="http://schemas.microsoft.com/office/drawing/2014/main" val="20000"/>
                    </a:ext>
                  </a:extLst>
                </a:gridCol>
                <a:gridCol w="2579461">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436914">
                  <a:extLst>
                    <a:ext uri="{9D8B030D-6E8A-4147-A177-3AD203B41FA5}">
                      <a16:colId xmlns:a16="http://schemas.microsoft.com/office/drawing/2014/main" val="20004"/>
                    </a:ext>
                  </a:extLst>
                </a:gridCol>
                <a:gridCol w="1153886">
                  <a:extLst>
                    <a:ext uri="{9D8B030D-6E8A-4147-A177-3AD203B41FA5}">
                      <a16:colId xmlns:a16="http://schemas.microsoft.com/office/drawing/2014/main" val="20005"/>
                    </a:ext>
                  </a:extLst>
                </a:gridCol>
                <a:gridCol w="2286000">
                  <a:extLst>
                    <a:ext uri="{9D8B030D-6E8A-4147-A177-3AD203B41FA5}">
                      <a16:colId xmlns:a16="http://schemas.microsoft.com/office/drawing/2014/main" val="20006"/>
                    </a:ext>
                  </a:extLst>
                </a:gridCol>
                <a:gridCol w="2438401">
                  <a:extLst>
                    <a:ext uri="{9D8B030D-6E8A-4147-A177-3AD203B41FA5}">
                      <a16:colId xmlns:a16="http://schemas.microsoft.com/office/drawing/2014/main" val="20007"/>
                    </a:ext>
                  </a:extLst>
                </a:gridCol>
              </a:tblGrid>
              <a:tr h="705804">
                <a:tc>
                  <a:txBody>
                    <a:bodyPr/>
                    <a:lstStyle/>
                    <a:p>
                      <a:pPr algn="ctr" rtl="0" fontAlgn="ctr"/>
                      <a:r>
                        <a:rPr lang="kk" sz="1200" b="1" i="0" u="none" strike="noStrike">
                          <a:solidFill>
                            <a:srgbClr val="000000"/>
                          </a:solidFill>
                          <a:latin typeface="Arial"/>
                        </a:rPr>
                        <a:t>№ р/р</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Тиімділік көрсеткіші</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2025 жылғы факт</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2026 жылғы жоспар</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2026 жылдың бірінші жартыжылдығының фактісі</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Тиімділік көрсеткіштеріне қол жеткізуді бағалау</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32373C"/>
                          </a:solidFill>
                          <a:latin typeface="Arial"/>
                        </a:rPr>
                        <a:t>Тиімділік көрсеткіштеріне қол жеткізбеу </a:t>
                      </a:r>
                      <a:r>
                        <a:rPr lang="kk" sz="1200" b="1" i="0" u="none" strike="noStrike">
                          <a:solidFill>
                            <a:srgbClr val="000000"/>
                          </a:solidFill>
                          <a:latin typeface="Arial"/>
                        </a:rPr>
                        <a:t>себептері (негіздемесі)</a:t>
                      </a:r>
                      <a:r>
                        <a:rPr lang="kk" sz="1200" b="1" i="0" u="none" strike="noStrike">
                          <a:solidFill>
                            <a:srgbClr val="32373C"/>
                          </a:solidFill>
                          <a:latin typeface="Arial"/>
                        </a:rPr>
                        <a:t> </a:t>
                      </a:r>
                      <a:endParaRPr lang="ru-RU" sz="1200" b="1"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025">
                <a:tc>
                  <a:txBody>
                    <a:bodyPr/>
                    <a:lstStyle/>
                    <a:p>
                      <a:pPr algn="ctr" rtl="0" fontAlgn="ctr"/>
                      <a:r>
                        <a:rPr lang="kk" sz="1200" b="1" i="0" u="none" strike="noStrike">
                          <a:solidFill>
                            <a:srgbClr val="000000"/>
                          </a:solidFill>
                          <a:latin typeface="Arial"/>
                        </a:rPr>
                        <a:t>1</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2</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3</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4</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5</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6</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kk" sz="1200" b="1" i="0" u="none" strike="noStrike">
                          <a:solidFill>
                            <a:srgbClr val="000000"/>
                          </a:solidFill>
                          <a:latin typeface="Arial"/>
                        </a:rPr>
                        <a:t>7</a:t>
                      </a:r>
                      <a:endParaRPr lang="ru-RU" sz="1200" b="1"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119">
                <a:tc>
                  <a:txBody>
                    <a:bodyPr/>
                    <a:lstStyle/>
                    <a:p>
                      <a:endParaRPr lang="ru-RU"/>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ru-RU"/>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ru-RU"/>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endParaRPr lang="ru-RU"/>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algn="ctr" rtl="0" fontAlgn="b"/>
                      <a:r>
                        <a:rPr lang="kk" sz="1200" b="0" i="0" u="none" strike="noStrike">
                          <a:solidFill>
                            <a:srgbClr val="32373C"/>
                          </a:solidFill>
                          <a:latin typeface="Arial"/>
                        </a:rPr>
                        <a:t> іс-шараларды орындау қорытындысы бойынша жыл соңында күтіледі.</a:t>
                      </a:r>
                      <a:endParaRPr lang="ru-RU" sz="1200" b="0" i="0" u="none" strike="noStrike">
                        <a:solidFill>
                          <a:schemeClr val="tx1"/>
                        </a:solidFill>
                        <a:effectLst/>
                        <a:latin typeface="+mn-lt"/>
                      </a:endParaRPr>
                    </a:p>
                    <a:p>
                      <a:pPr algn="ctr" fontAlgn="b"/>
                      <a:r>
                        <a:rPr lang="ru-RU" sz="1200" b="0" i="0" u="none" strike="noStrike">
                          <a:solidFill>
                            <a:schemeClr val="tx1"/>
                          </a:solidFill>
                          <a:effectLst/>
                          <a:latin typeface="+mn-lt"/>
                        </a:rPr>
                        <a:t> </a:t>
                      </a: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rowSpan="2">
                  <a:txBody>
                    <a:bodyPr/>
                    <a:lstStyle/>
                    <a:p>
                      <a:pPr algn="ctr" rtl="0" fontAlgn="ctr"/>
                      <a:r>
                        <a:rPr lang="kk" sz="1200" b="0" i="0" u="none" strike="noStrike">
                          <a:solidFill>
                            <a:srgbClr val="32373C"/>
                          </a:solidFill>
                          <a:latin typeface="Arial"/>
                        </a:rPr>
                        <a:t>1</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kk" sz="1200" b="0" i="0" u="none" strike="noStrike">
                          <a:solidFill>
                            <a:srgbClr val="32373C"/>
                          </a:solidFill>
                          <a:latin typeface="Arial"/>
                        </a:rPr>
                        <a:t>Негізгі құралдардың тозуын азайту,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marL="0" marR="0" lvl="0" indent="0" algn="ctr" defTabSz="583170" rtl="0" eaLnBrk="1" fontAlgn="ctr" latinLnBrk="0" hangingPunct="1">
                        <a:lnSpc>
                          <a:spcPct val="100000"/>
                        </a:lnSpc>
                        <a:spcBef>
                          <a:spcPct val="0"/>
                        </a:spcBef>
                        <a:spcAft>
                          <a:spcPct val="0"/>
                        </a:spcAft>
                        <a:buClrTx/>
                        <a:buSzTx/>
                        <a:buFontTx/>
                        <a:buNone/>
                        <a:defRPr/>
                      </a:pPr>
                      <a:r>
                        <a:rPr lang="kk" sz="1100" b="0" i="0" u="none" strike="noStrike">
                          <a:solidFill>
                            <a:srgbClr val="32373C"/>
                          </a:solidFill>
                          <a:latin typeface="Arial"/>
                        </a:rPr>
                        <a:t>бекітілмеген</a:t>
                      </a:r>
                      <a:endParaRPr lang="ru-RU" sz="1100" b="0" i="0" u="none" strike="noStrike">
                        <a:solidFill>
                          <a:schemeClr val="tx1"/>
                        </a:solidFill>
                        <a:effectLst/>
                        <a:latin typeface="+mn-lt"/>
                      </a:endParaRPr>
                    </a:p>
                    <a:p>
                      <a:pPr algn="ctr" fontAlgn="ctr"/>
                      <a:endParaRPr lang="ru-RU" sz="11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rtl="0" fontAlgn="ctr"/>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00095876"/>
                  </a:ext>
                </a:extLst>
              </a:tr>
              <a:tr h="461883">
                <a:tc vMerge="1">
                  <a:txBody>
                    <a:bodyPr/>
                    <a:lstStyle/>
                    <a:p>
                      <a:pPr algn="ctr" fontAlgn="ctr"/>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ru-RU" sz="11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ctr"/>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ctr" fontAlgn="b"/>
                      <a:endParaRPr lang="ru-RU" sz="1200" b="0" i="0" u="none" strike="noStrike">
                        <a:solidFill>
                          <a:srgbClr val="000000"/>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kk" sz="1200" b="0" i="0" u="none" strike="noStrike">
                          <a:solidFill>
                            <a:srgbClr val="32373C"/>
                          </a:solidFill>
                          <a:latin typeface="Arial"/>
                        </a:rPr>
                        <a:t>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119698"/>
                  </a:ext>
                </a:extLst>
              </a:tr>
              <a:tr h="533400">
                <a:tc>
                  <a:txBody>
                    <a:bodyPr/>
                    <a:lstStyle/>
                    <a:p>
                      <a:pPr algn="ctr" rtl="0" fontAlgn="ctr"/>
                      <a:r>
                        <a:rPr lang="kk" sz="1200" b="0" i="0" u="none" strike="noStrike">
                          <a:solidFill>
                            <a:srgbClr val="32373C"/>
                          </a:solidFill>
                          <a:latin typeface="Arial"/>
                        </a:rPr>
                        <a:t>2</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kk" sz="1200" b="0" i="0" u="none" strike="noStrike">
                          <a:solidFill>
                            <a:srgbClr val="32373C"/>
                          </a:solidFill>
                          <a:latin typeface="Arial"/>
                        </a:rPr>
                        <a:t>Апаттылықты азайту,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583170" rtl="0" eaLnBrk="1" fontAlgn="auto" latinLnBrk="0" hangingPunct="1">
                        <a:lnSpc>
                          <a:spcPct val="100000"/>
                        </a:lnSpc>
                        <a:spcBef>
                          <a:spcPct val="0"/>
                        </a:spcBef>
                        <a:spcAft>
                          <a:spcPct val="0"/>
                        </a:spcAft>
                        <a:buClrTx/>
                        <a:buSzTx/>
                        <a:buFontTx/>
                        <a:buNone/>
                        <a:defRPr/>
                      </a:pPr>
                      <a:r>
                        <a:rPr lang="kk" sz="1100" b="0" i="0" u="none" strike="noStrike">
                          <a:solidFill>
                            <a:srgbClr val="32373C"/>
                          </a:solidFill>
                          <a:latin typeface="Arial"/>
                        </a:rPr>
                        <a:t>бекітілмеген</a:t>
                      </a:r>
                      <a:endParaRPr lang="ru-RU" sz="1100" b="0" i="0" u="none" strike="noStrike">
                        <a:solidFill>
                          <a:schemeClr val="tx1"/>
                        </a:solidFill>
                        <a:effectLst/>
                        <a:latin typeface="+mn-lt"/>
                      </a:endParaRPr>
                    </a:p>
                    <a:p>
                      <a:pPr algn="ctr"/>
                      <a:endParaRPr lang="ru-RU">
                        <a:solidFill>
                          <a:schemeClr val="tx1"/>
                        </a:solidFill>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kk" sz="1200" b="0" i="0" u="none" strike="noStrike">
                          <a:solidFill>
                            <a:srgbClr val="32373C"/>
                          </a:solidFill>
                          <a:latin typeface="Arial"/>
                        </a:rPr>
                        <a:t>бекітілмеген</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kk" sz="1200" b="0" i="0" u="none" strike="noStrike">
                          <a:solidFill>
                            <a:srgbClr val="32373C"/>
                          </a:solidFill>
                          <a:latin typeface="Arial"/>
                        </a:rPr>
                        <a:t>--</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ru-RU"/>
                    </a:p>
                  </a:txBody>
                  <a:tcPr/>
                </a:tc>
                <a:tc>
                  <a:txBody>
                    <a:bodyPr/>
                    <a:lstStyle/>
                    <a:p>
                      <a:pPr algn="ctr" rtl="0" fontAlgn="b"/>
                      <a:r>
                        <a:rPr lang="kk" sz="1200" b="0" i="0" u="none" strike="noStrike">
                          <a:solidFill>
                            <a:srgbClr val="32373C"/>
                          </a:solidFill>
                          <a:latin typeface="Arial"/>
                        </a:rPr>
                        <a:t> -</a:t>
                      </a:r>
                      <a:endParaRPr lang="ru-RU" sz="1200" b="0" i="0" u="none" strike="noStrike">
                        <a:solidFill>
                          <a:schemeClr val="tx1"/>
                        </a:solidFill>
                        <a:effectLst/>
                        <a:latin typeface="+mn-lt"/>
                      </a:endParaRPr>
                    </a:p>
                  </a:txBody>
                  <a:tcPr marL="8601" marR="8601" marT="8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146630"/>
                  </a:ext>
                </a:extLst>
              </a:tr>
            </a:tbl>
          </a:graphicData>
        </a:graphic>
      </p:graphicFrame>
    </p:spTree>
    <p:extLst>
      <p:ext uri="{BB962C8B-B14F-4D97-AF65-F5344CB8AC3E}">
        <p14:creationId xmlns:p14="http://schemas.microsoft.com/office/powerpoint/2010/main" val="8997824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4" name="Слайд think-cell" r:id="rId71" imgW="594" imgH="595" progId="TCLayout.ActiveDocument.1">
                  <p:embed/>
                </p:oleObj>
              </mc:Choice>
              <mc:Fallback>
                <p:oleObj name="Слайд think-cell" r:id="rId71" imgW="594" imgH="595" progId="TCLayout.ActiveDocument.1">
                  <p:embed/>
                  <p:pic>
                    <p:nvPicPr>
                      <p:cNvPr id="0" name="OLE substitute image"/>
                      <p:cNvPicPr/>
                      <p:nvPr/>
                    </p:nvPicPr>
                    <p:blipFill>
                      <a:blip r:embed="rId72"/>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23203" y="115409"/>
            <a:ext cx="10178542" cy="704850"/>
          </a:xfrm>
        </p:spPr>
        <p:txBody>
          <a:bodyPr vert="horz"/>
          <a:lstStyle/>
          <a:p>
            <a:pPr rtl="0"/>
            <a:r>
              <a:rPr lang="kk" sz="1800" b="0" i="0" u="none" strike="noStrike">
                <a:solidFill>
                  <a:srgbClr val="DB700F"/>
                </a:solidFill>
                <a:latin typeface="Arial"/>
              </a:rPr>
              <a:t>Жылу энергиясын өндіру қызметі бойынша негізгі қаржы - экономикалық көрсеткіштер және ұсынылған реттеліп көрсетілетін қызметтердің көлемі туралы ақпарат </a:t>
            </a:r>
            <a:br>
              <a:rPr lang="kk" sz="1800" b="0" i="0" u="none" strike="noStrike">
                <a:solidFill>
                  <a:srgbClr val="DB700F"/>
                </a:solidFill>
                <a:latin typeface="Arial"/>
              </a:rPr>
            </a:br>
            <a:endParaRPr lang="en-US">
              <a:solidFill>
                <a:srgbClr val="DB700F"/>
              </a:solidFill>
            </a:endParaRPr>
          </a:p>
        </p:txBody>
      </p:sp>
      <p:graphicFrame>
        <p:nvGraphicFramePr>
          <p:cNvPr id="48" name="Chart 3"/>
          <p:cNvGraphicFramePr/>
          <p:nvPr>
            <p:custDataLst>
              <p:tags r:id="rId3"/>
            </p:custDataLst>
            <p:extLst>
              <p:ext uri="{D42A27DB-BD31-4B8C-83A1-F6EECF244321}">
                <p14:modId xmlns:p14="http://schemas.microsoft.com/office/powerpoint/2010/main" val="2464514193"/>
              </p:ext>
            </p:extLst>
          </p:nvPr>
        </p:nvGraphicFramePr>
        <p:xfrm>
          <a:off x="539750" y="2090738"/>
          <a:ext cx="2643188" cy="2705100"/>
        </p:xfrm>
        <a:graphic>
          <a:graphicData uri="http://schemas.openxmlformats.org/drawingml/2006/chart">
            <c:chart xmlns:c="http://schemas.openxmlformats.org/drawingml/2006/chart" xmlns:r="http://schemas.openxmlformats.org/officeDocument/2006/relationships" r:id="rId73"/>
          </a:graphicData>
        </a:graphic>
      </p:graphicFrame>
      <p:sp>
        <p:nvSpPr>
          <p:cNvPr id="62" name="Прямоугольник 61"/>
          <p:cNvSpPr/>
          <p:nvPr>
            <p:custDataLst>
              <p:tags r:id="rId4"/>
            </p:custDataLst>
          </p:nvPr>
        </p:nvSpPr>
        <p:spPr bwMode="auto">
          <a:xfrm>
            <a:off x="1379538" y="4629151"/>
            <a:ext cx="373063" cy="40957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Табыс, млн. теңге </a:t>
            </a:r>
            <a:endParaRPr lang="ru-RU" sz="900">
              <a:solidFill>
                <a:schemeClr val="tx1"/>
              </a:solidFill>
              <a:sym typeface="Arial" panose="020B0604020202020204" pitchFamily="34" charset="0"/>
            </a:endParaRPr>
          </a:p>
        </p:txBody>
      </p:sp>
      <p:sp>
        <p:nvSpPr>
          <p:cNvPr id="69" name="Прямоугольник 68"/>
          <p:cNvSpPr/>
          <p:nvPr>
            <p:custDataLst>
              <p:tags r:id="rId5"/>
            </p:custDataLst>
          </p:nvPr>
        </p:nvSpPr>
        <p:spPr bwMode="auto">
          <a:xfrm>
            <a:off x="1871663" y="4629150"/>
            <a:ext cx="5699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шығындар, млн. теңге</a:t>
            </a:r>
            <a:endParaRPr lang="ru-RU" sz="900">
              <a:solidFill>
                <a:schemeClr val="tx1"/>
              </a:solidFill>
              <a:sym typeface="Arial" panose="020B0604020202020204" pitchFamily="34" charset="0"/>
            </a:endParaRPr>
          </a:p>
        </p:txBody>
      </p:sp>
      <p:graphicFrame>
        <p:nvGraphicFramePr>
          <p:cNvPr id="55" name="Chart 3"/>
          <p:cNvGraphicFramePr/>
          <p:nvPr>
            <p:custDataLst>
              <p:tags r:id="rId6"/>
            </p:custDataLst>
            <p:extLst>
              <p:ext uri="{D42A27DB-BD31-4B8C-83A1-F6EECF244321}">
                <p14:modId xmlns:p14="http://schemas.microsoft.com/office/powerpoint/2010/main" val="3332771861"/>
              </p:ext>
            </p:extLst>
          </p:nvPr>
        </p:nvGraphicFramePr>
        <p:xfrm>
          <a:off x="-577850" y="1490663"/>
          <a:ext cx="2801938" cy="3305175"/>
        </p:xfrm>
        <a:graphic>
          <a:graphicData uri="http://schemas.openxmlformats.org/drawingml/2006/chart">
            <c:chart xmlns:c="http://schemas.openxmlformats.org/drawingml/2006/chart" xmlns:r="http://schemas.openxmlformats.org/officeDocument/2006/relationships" r:id="rId74"/>
          </a:graphicData>
        </a:graphic>
      </p:graphicFrame>
      <p:sp>
        <p:nvSpPr>
          <p:cNvPr id="5" name="Прямоугольник 4"/>
          <p:cNvSpPr/>
          <p:nvPr>
            <p:custDataLst>
              <p:tags r:id="rId7"/>
            </p:custDataLst>
          </p:nvPr>
        </p:nvSpPr>
        <p:spPr bwMode="auto">
          <a:xfrm>
            <a:off x="457200" y="4689475"/>
            <a:ext cx="731838" cy="40957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sym typeface="Arial"/>
              </a:rPr>
              <a:t>көрсетілетін қызметтердің көлемі, Гкал</a:t>
            </a:r>
            <a:endParaRPr lang="ru-RU" sz="900">
              <a:solidFill>
                <a:schemeClr val="tx1"/>
              </a:solidFill>
              <a:sym typeface="Arial" panose="020B0604020202020204" pitchFamily="34" charset="0"/>
            </a:endParaRPr>
          </a:p>
        </p:txBody>
      </p:sp>
      <p:sp>
        <p:nvSpPr>
          <p:cNvPr id="10" name="Прямоугольник 9"/>
          <p:cNvSpPr/>
          <p:nvPr>
            <p:custDataLst>
              <p:tags r:id="rId8"/>
            </p:custDataLst>
          </p:nvPr>
        </p:nvSpPr>
        <p:spPr bwMode="gray">
          <a:xfrm>
            <a:off x="615950" y="2531444"/>
            <a:ext cx="444500" cy="20850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sym typeface="Arial"/>
              </a:rPr>
              <a:t>331 575</a:t>
            </a:r>
            <a:endParaRPr lang="ru-RU" sz="900">
              <a:solidFill>
                <a:schemeClr val="tx1"/>
              </a:solidFill>
              <a:sym typeface="Arial" panose="020B0604020202020204" pitchFamily="34" charset="0"/>
            </a:endParaRPr>
          </a:p>
        </p:txBody>
      </p:sp>
      <p:graphicFrame>
        <p:nvGraphicFramePr>
          <p:cNvPr id="44" name="Chart 3"/>
          <p:cNvGraphicFramePr/>
          <p:nvPr>
            <p:custDataLst>
              <p:tags r:id="rId9"/>
            </p:custDataLst>
            <p:extLst>
              <p:ext uri="{D42A27DB-BD31-4B8C-83A1-F6EECF244321}">
                <p14:modId xmlns:p14="http://schemas.microsoft.com/office/powerpoint/2010/main" val="2571573320"/>
              </p:ext>
            </p:extLst>
          </p:nvPr>
        </p:nvGraphicFramePr>
        <p:xfrm>
          <a:off x="2407195" y="3244081"/>
          <a:ext cx="2234407" cy="1563688"/>
        </p:xfrm>
        <a:graphic>
          <a:graphicData uri="http://schemas.openxmlformats.org/drawingml/2006/chart">
            <c:chart xmlns:c="http://schemas.openxmlformats.org/drawingml/2006/chart" xmlns:r="http://schemas.openxmlformats.org/officeDocument/2006/relationships" r:id="rId75"/>
          </a:graphicData>
        </a:graphic>
      </p:graphicFrame>
      <p:sp>
        <p:nvSpPr>
          <p:cNvPr id="82" name="Прямоугольник 81"/>
          <p:cNvSpPr/>
          <p:nvPr>
            <p:custDataLst>
              <p:tags r:id="rId10"/>
            </p:custDataLst>
          </p:nvPr>
        </p:nvSpPr>
        <p:spPr bwMode="auto">
          <a:xfrm>
            <a:off x="3094038" y="4629150"/>
            <a:ext cx="84296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sym typeface="Arial"/>
              </a:rPr>
              <a:t>өзіндік құны, теңге/Гкал</a:t>
            </a:r>
            <a:endParaRPr lang="ru-RU" sz="900">
              <a:solidFill>
                <a:schemeClr val="tx1"/>
              </a:solidFill>
              <a:sym typeface="Arial" panose="020B0604020202020204" pitchFamily="34" charset="0"/>
            </a:endParaRPr>
          </a:p>
        </p:txBody>
      </p:sp>
      <p:graphicFrame>
        <p:nvGraphicFramePr>
          <p:cNvPr id="46" name="Chart 3"/>
          <p:cNvGraphicFramePr/>
          <p:nvPr>
            <p:custDataLst>
              <p:tags r:id="rId11"/>
            </p:custDataLst>
            <p:extLst>
              <p:ext uri="{D42A27DB-BD31-4B8C-83A1-F6EECF244321}">
                <p14:modId xmlns:p14="http://schemas.microsoft.com/office/powerpoint/2010/main" val="1990101291"/>
              </p:ext>
            </p:extLst>
          </p:nvPr>
        </p:nvGraphicFramePr>
        <p:xfrm>
          <a:off x="2191543" y="3705584"/>
          <a:ext cx="1265238" cy="1073150"/>
        </p:xfrm>
        <a:graphic>
          <a:graphicData uri="http://schemas.openxmlformats.org/drawingml/2006/chart">
            <c:chart xmlns:c="http://schemas.openxmlformats.org/drawingml/2006/chart" xmlns:r="http://schemas.openxmlformats.org/officeDocument/2006/relationships" r:id="rId76"/>
          </a:graphicData>
        </a:graphic>
      </p:graphicFrame>
      <p:sp>
        <p:nvSpPr>
          <p:cNvPr id="78" name="Прямоугольник 77"/>
          <p:cNvSpPr/>
          <p:nvPr>
            <p:custDataLst>
              <p:tags r:id="rId12"/>
            </p:custDataLst>
          </p:nvPr>
        </p:nvSpPr>
        <p:spPr bwMode="auto">
          <a:xfrm>
            <a:off x="2535238" y="4629150"/>
            <a:ext cx="5699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sym typeface="Arial"/>
              </a:rPr>
              <a:t>шығын, млн. теңге</a:t>
            </a:r>
            <a:endParaRPr lang="ru-RU" sz="900">
              <a:solidFill>
                <a:schemeClr val="tx1"/>
              </a:solidFill>
              <a:sym typeface="Arial" panose="020B0604020202020204" pitchFamily="34" charset="0"/>
            </a:endParaRPr>
          </a:p>
        </p:txBody>
      </p:sp>
      <p:sp>
        <p:nvSpPr>
          <p:cNvPr id="27" name="Rectangle 119"/>
          <p:cNvSpPr/>
          <p:nvPr/>
        </p:nvSpPr>
        <p:spPr>
          <a:xfrm>
            <a:off x="0" y="5785979"/>
            <a:ext cx="12192000" cy="462331"/>
          </a:xfrm>
          <a:prstGeom prst="rect">
            <a:avLst/>
          </a:prstGeom>
          <a:gradFill flip="none" rotWithShape="1">
            <a:gsLst>
              <a:gs pos="15000">
                <a:schemeClr val="accent1"/>
              </a:gs>
              <a:gs pos="100000">
                <a:schemeClr val="accent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800" b="0" i="0" u="none" strike="noStrike" dirty="0">
                <a:latin typeface="Arial"/>
              </a:rPr>
              <a:t>Қолданыстағы тарифтер реттелетін қызметтердің шығындарын өтемейді. </a:t>
            </a:r>
            <a:endParaRPr lang="ru-RU" sz="1600" dirty="0">
              <a:solidFill>
                <a:schemeClr val="bg1"/>
              </a:solidFill>
            </a:endParaRPr>
          </a:p>
        </p:txBody>
      </p:sp>
      <p:sp>
        <p:nvSpPr>
          <p:cNvPr id="29" name="Freeform 140"/>
          <p:cNvSpPr/>
          <p:nvPr/>
        </p:nvSpPr>
        <p:spPr>
          <a:xfrm>
            <a:off x="323203" y="1045684"/>
            <a:ext cx="5721998" cy="4132741"/>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defTabSz="583170" rtl="0">
              <a:spcAft>
                <a:spcPts val="300"/>
              </a:spcAft>
            </a:pPr>
            <a:r>
              <a:rPr lang="kk" sz="1400" b="0" i="0" u="none" strike="noStrike">
                <a:solidFill>
                  <a:srgbClr val="EF7F1A"/>
                </a:solidFill>
                <a:latin typeface="Arial"/>
              </a:rPr>
              <a:t>2026 жылдың бірінші жартыжылдығындағы негізгі қаржылық-экономикалық көрсеткіштер </a:t>
            </a:r>
            <a:endParaRPr lang="da-DK" sz="1400">
              <a:solidFill>
                <a:schemeClr val="accent1"/>
              </a:solidFill>
            </a:endParaRPr>
          </a:p>
        </p:txBody>
      </p:sp>
      <p:sp>
        <p:nvSpPr>
          <p:cNvPr id="30" name="Freeform 140"/>
          <p:cNvSpPr/>
          <p:nvPr/>
        </p:nvSpPr>
        <p:spPr>
          <a:xfrm>
            <a:off x="6320735" y="1340213"/>
            <a:ext cx="5556840" cy="3838212"/>
          </a:xfrm>
          <a:custGeom>
            <a:avLst/>
            <a:gdLst>
              <a:gd name="connsiteX0" fmla="*/ 0 w 937260"/>
              <a:gd name="connsiteY0" fmla="*/ 0 h 350520"/>
              <a:gd name="connsiteX1" fmla="*/ 0 w 937260"/>
              <a:gd name="connsiteY1" fmla="*/ 350520 h 350520"/>
              <a:gd name="connsiteX2" fmla="*/ 937260 w 937260"/>
              <a:gd name="connsiteY2" fmla="*/ 350520 h 350520"/>
            </a:gdLst>
            <a:ahLst/>
            <a:cxnLst>
              <a:cxn ang="0">
                <a:pos x="connsiteX0" y="connsiteY0"/>
              </a:cxn>
              <a:cxn ang="0">
                <a:pos x="connsiteX1" y="connsiteY1"/>
              </a:cxn>
              <a:cxn ang="0">
                <a:pos x="connsiteX2" y="connsiteY2"/>
              </a:cxn>
            </a:cxnLst>
            <a:rect l="l" t="t" r="r" b="b"/>
            <a:pathLst>
              <a:path w="937260" h="350520">
                <a:moveTo>
                  <a:pt x="0" y="0"/>
                </a:moveTo>
                <a:lnTo>
                  <a:pt x="0" y="350520"/>
                </a:lnTo>
                <a:lnTo>
                  <a:pt x="937260" y="350520"/>
                </a:lnTo>
              </a:path>
            </a:pathLst>
          </a:cu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defTabSz="583170" rtl="0">
              <a:spcAft>
                <a:spcPts val="300"/>
              </a:spcAft>
              <a:buFont typeface="Arial" panose="020B0604020202020204" pitchFamily="34" charset="0"/>
              <a:buNone/>
            </a:pPr>
            <a:r>
              <a:rPr lang="kk" sz="1400" b="0" i="0" u="none" strike="noStrike">
                <a:solidFill>
                  <a:srgbClr val="EF7F1A"/>
                </a:solidFill>
                <a:latin typeface="Arial"/>
              </a:rPr>
              <a:t>2026 жылдың жартыжылдығында ұсынылған реттеліп көрсетілетін қызметтердің көлемі, Гкал</a:t>
            </a:r>
            <a:endParaRPr lang="da-DK" sz="1400">
              <a:solidFill>
                <a:schemeClr val="accent1"/>
              </a:solidFill>
            </a:endParaRPr>
          </a:p>
        </p:txBody>
      </p:sp>
      <p:graphicFrame>
        <p:nvGraphicFramePr>
          <p:cNvPr id="56" name="Chart 3"/>
          <p:cNvGraphicFramePr/>
          <p:nvPr>
            <p:custDataLst>
              <p:tags r:id="rId13"/>
            </p:custDataLst>
            <p:extLst>
              <p:ext uri="{D42A27DB-BD31-4B8C-83A1-F6EECF244321}">
                <p14:modId xmlns:p14="http://schemas.microsoft.com/office/powerpoint/2010/main" val="3540604053"/>
              </p:ext>
            </p:extLst>
          </p:nvPr>
        </p:nvGraphicFramePr>
        <p:xfrm>
          <a:off x="3619499" y="2923863"/>
          <a:ext cx="1724819" cy="1493838"/>
        </p:xfrm>
        <a:graphic>
          <a:graphicData uri="http://schemas.openxmlformats.org/drawingml/2006/chart">
            <c:chart xmlns:c="http://schemas.openxmlformats.org/drawingml/2006/chart" xmlns:r="http://schemas.openxmlformats.org/officeDocument/2006/relationships" r:id="rId77"/>
          </a:graphicData>
        </a:graphic>
      </p:graphicFrame>
      <p:sp>
        <p:nvSpPr>
          <p:cNvPr id="9" name="Прямоугольник 8"/>
          <p:cNvSpPr/>
          <p:nvPr>
            <p:custDataLst>
              <p:tags r:id="rId14"/>
            </p:custDataLst>
          </p:nvPr>
        </p:nvSpPr>
        <p:spPr bwMode="auto">
          <a:xfrm>
            <a:off x="3952874" y="4629151"/>
            <a:ext cx="812801" cy="166687"/>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a:solidFill>
                  <a:srgbClr val="32373C"/>
                </a:solidFill>
                <a:latin typeface="Arial"/>
              </a:rPr>
              <a:t>01.01. 2026 бастап</a:t>
            </a:r>
            <a:endParaRPr lang="ru-RU" sz="900">
              <a:solidFill>
                <a:schemeClr val="tx1"/>
              </a:solidFill>
            </a:endParaRPr>
          </a:p>
        </p:txBody>
      </p:sp>
      <p:sp>
        <p:nvSpPr>
          <p:cNvPr id="144" name="Прямоугольник 143"/>
          <p:cNvSpPr/>
          <p:nvPr>
            <p:custDataLst>
              <p:tags r:id="rId15"/>
            </p:custDataLst>
          </p:nvPr>
        </p:nvSpPr>
        <p:spPr bwMode="auto">
          <a:xfrm>
            <a:off x="404813" y="5327650"/>
            <a:ext cx="160338" cy="12065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45" name="Прямоугольник 144"/>
          <p:cNvSpPr/>
          <p:nvPr>
            <p:custDataLst>
              <p:tags r:id="rId16"/>
            </p:custDataLst>
          </p:nvPr>
        </p:nvSpPr>
        <p:spPr bwMode="auto">
          <a:xfrm>
            <a:off x="404813" y="5514975"/>
            <a:ext cx="160338" cy="12065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41" name="Прямоугольник 140"/>
          <p:cNvSpPr/>
          <p:nvPr>
            <p:custDataLst>
              <p:tags r:id="rId17"/>
            </p:custDataLst>
          </p:nvPr>
        </p:nvSpPr>
        <p:spPr bwMode="auto">
          <a:xfrm>
            <a:off x="615950" y="5324475"/>
            <a:ext cx="344488"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sym typeface="Arial"/>
              </a:rPr>
              <a:t>буда</a:t>
            </a:r>
            <a:endParaRPr lang="ru-RU" sz="900">
              <a:solidFill>
                <a:schemeClr val="tx1"/>
              </a:solidFill>
              <a:sym typeface="Arial" panose="020B0604020202020204" pitchFamily="34" charset="0"/>
            </a:endParaRPr>
          </a:p>
        </p:txBody>
      </p:sp>
      <p:sp>
        <p:nvSpPr>
          <p:cNvPr id="142" name="Прямоугольник 141"/>
          <p:cNvSpPr/>
          <p:nvPr>
            <p:custDataLst>
              <p:tags r:id="rId18"/>
            </p:custDataLst>
          </p:nvPr>
        </p:nvSpPr>
        <p:spPr bwMode="auto">
          <a:xfrm>
            <a:off x="615950" y="5511800"/>
            <a:ext cx="795338"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sym typeface="Arial"/>
              </a:rPr>
              <a:t>ыстық суда</a:t>
            </a:r>
            <a:endParaRPr lang="ru-RU" sz="900">
              <a:solidFill>
                <a:schemeClr val="tx1"/>
              </a:solidFill>
              <a:sym typeface="Arial" panose="020B0604020202020204" pitchFamily="34" charset="0"/>
            </a:endParaRPr>
          </a:p>
        </p:txBody>
      </p:sp>
      <p:sp>
        <p:nvSpPr>
          <p:cNvPr id="151" name="Прямоугольник 150"/>
          <p:cNvSpPr/>
          <p:nvPr>
            <p:custDataLst>
              <p:tags r:id="rId19"/>
            </p:custDataLst>
          </p:nvPr>
        </p:nvSpPr>
        <p:spPr bwMode="auto">
          <a:xfrm>
            <a:off x="4025899" y="5292725"/>
            <a:ext cx="160338" cy="120650"/>
          </a:xfrm>
          <a:prstGeom prst="rect">
            <a:avLst/>
          </a:prstGeom>
          <a:solidFill>
            <a:srgbClr val="364D6E"/>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48" name="Прямоугольник 147"/>
          <p:cNvSpPr/>
          <p:nvPr>
            <p:custDataLst>
              <p:tags r:id="rId20"/>
            </p:custDataLst>
          </p:nvPr>
        </p:nvSpPr>
        <p:spPr bwMode="auto">
          <a:xfrm>
            <a:off x="4237038" y="5289550"/>
            <a:ext cx="958850"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тариф, теңге/Гкал</a:t>
            </a:r>
            <a:endParaRPr lang="ru-RU" sz="900">
              <a:solidFill>
                <a:schemeClr val="tx1"/>
              </a:solidFill>
            </a:endParaRPr>
          </a:p>
        </p:txBody>
      </p:sp>
      <p:graphicFrame>
        <p:nvGraphicFramePr>
          <p:cNvPr id="87" name="Chart 3"/>
          <p:cNvGraphicFramePr/>
          <p:nvPr>
            <p:custDataLst>
              <p:tags r:id="rId21"/>
            </p:custDataLst>
            <p:extLst>
              <p:ext uri="{D42A27DB-BD31-4B8C-83A1-F6EECF244321}">
                <p14:modId xmlns:p14="http://schemas.microsoft.com/office/powerpoint/2010/main" val="856716106"/>
              </p:ext>
            </p:extLst>
          </p:nvPr>
        </p:nvGraphicFramePr>
        <p:xfrm>
          <a:off x="6561138" y="1927225"/>
          <a:ext cx="2906712" cy="2921000"/>
        </p:xfrm>
        <a:graphic>
          <a:graphicData uri="http://schemas.openxmlformats.org/drawingml/2006/chart">
            <c:chart xmlns:c="http://schemas.openxmlformats.org/drawingml/2006/chart" xmlns:r="http://schemas.openxmlformats.org/officeDocument/2006/relationships" r:id="rId78"/>
          </a:graphicData>
        </a:graphic>
      </p:graphicFrame>
      <p:sp useBgFill="1">
        <p:nvSpPr>
          <p:cNvPr id="34" name="Полилиния 33"/>
          <p:cNvSpPr/>
          <p:nvPr>
            <p:custDataLst>
              <p:tags r:id="rId22"/>
            </p:custDataLst>
          </p:nvPr>
        </p:nvSpPr>
        <p:spPr bwMode="auto">
          <a:xfrm>
            <a:off x="6751638" y="3590926"/>
            <a:ext cx="792163" cy="269875"/>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useBgFill="1">
        <p:nvSpPr>
          <p:cNvPr id="37" name="Полилиния 36"/>
          <p:cNvSpPr/>
          <p:nvPr>
            <p:custDataLst>
              <p:tags r:id="rId23"/>
            </p:custDataLst>
          </p:nvPr>
        </p:nvSpPr>
        <p:spPr bwMode="auto">
          <a:xfrm>
            <a:off x="8123238" y="3590926"/>
            <a:ext cx="792163" cy="269875"/>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useBgFill="1">
        <p:nvSpPr>
          <p:cNvPr id="58" name="Полилиния 57"/>
          <p:cNvSpPr/>
          <p:nvPr>
            <p:custDataLst>
              <p:tags r:id="rId24"/>
            </p:custDataLst>
          </p:nvPr>
        </p:nvSpPr>
        <p:spPr bwMode="auto">
          <a:xfrm>
            <a:off x="6751638" y="2914650"/>
            <a:ext cx="792163" cy="269876"/>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32" name="Полилиния 31"/>
          <p:cNvSpPr/>
          <p:nvPr>
            <p:custDataLst>
              <p:tags r:id="rId25"/>
            </p:custDataLst>
          </p:nvPr>
        </p:nvSpPr>
        <p:spPr bwMode="auto">
          <a:xfrm>
            <a:off x="6751638" y="3590926"/>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олилиния 32"/>
          <p:cNvSpPr/>
          <p:nvPr>
            <p:custDataLst>
              <p:tags r:id="rId26"/>
            </p:custDataLst>
          </p:nvPr>
        </p:nvSpPr>
        <p:spPr bwMode="auto">
          <a:xfrm>
            <a:off x="6751638" y="3648076"/>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олилиния 34"/>
          <p:cNvSpPr/>
          <p:nvPr>
            <p:custDataLst>
              <p:tags r:id="rId27"/>
            </p:custDataLst>
          </p:nvPr>
        </p:nvSpPr>
        <p:spPr bwMode="auto">
          <a:xfrm>
            <a:off x="8123238" y="3590926"/>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35"/>
          <p:cNvSpPr/>
          <p:nvPr>
            <p:custDataLst>
              <p:tags r:id="rId28"/>
            </p:custDataLst>
          </p:nvPr>
        </p:nvSpPr>
        <p:spPr bwMode="auto">
          <a:xfrm>
            <a:off x="8123238" y="3648076"/>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олилиния 50"/>
          <p:cNvSpPr/>
          <p:nvPr>
            <p:custDataLst>
              <p:tags r:id="rId29"/>
            </p:custDataLst>
          </p:nvPr>
        </p:nvSpPr>
        <p:spPr bwMode="auto">
          <a:xfrm>
            <a:off x="6751638" y="2914650"/>
            <a:ext cx="792163" cy="212726"/>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олилиния 53"/>
          <p:cNvSpPr/>
          <p:nvPr>
            <p:custDataLst>
              <p:tags r:id="rId30"/>
            </p:custDataLst>
          </p:nvPr>
        </p:nvSpPr>
        <p:spPr bwMode="auto">
          <a:xfrm>
            <a:off x="6751638" y="2971800"/>
            <a:ext cx="792163" cy="212726"/>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единительная линия 25"/>
          <p:cNvCxnSpPr/>
          <p:nvPr>
            <p:custDataLst>
              <p:tags r:id="rId31"/>
            </p:custDataLst>
          </p:nvPr>
        </p:nvCxnSpPr>
        <p:spPr bwMode="auto">
          <a:xfrm flipH="1" flipV="1">
            <a:off x="6967538" y="1868488"/>
            <a:ext cx="0" cy="76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custDataLst>
              <p:tags r:id="rId32"/>
            </p:custDataLst>
          </p:nvPr>
        </p:nvCxnSpPr>
        <p:spPr bwMode="auto">
          <a:xfrm>
            <a:off x="6967538" y="1868488"/>
            <a:ext cx="1370012"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Прямая соединительная линия 30"/>
          <p:cNvCxnSpPr/>
          <p:nvPr>
            <p:custDataLst>
              <p:tags r:id="rId33"/>
            </p:custDataLst>
          </p:nvPr>
        </p:nvCxnSpPr>
        <p:spPr bwMode="auto">
          <a:xfrm flipH="1">
            <a:off x="8337550" y="1868489"/>
            <a:ext cx="0" cy="11541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 name="Прямоугольник 14"/>
          <p:cNvSpPr/>
          <p:nvPr>
            <p:custDataLst>
              <p:tags r:id="rId34"/>
            </p:custDataLst>
          </p:nvPr>
        </p:nvSpPr>
        <p:spPr bwMode="auto">
          <a:xfrm>
            <a:off x="6933406" y="4671244"/>
            <a:ext cx="887413" cy="273050"/>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rtl="0">
              <a:spcBef>
                <a:spcPct val="0"/>
              </a:spcBef>
              <a:spcAft>
                <a:spcPct val="0"/>
              </a:spcAft>
            </a:pPr>
            <a:r>
              <a:rPr lang="kk" sz="900" b="0" i="0" u="none" strike="noStrike" dirty="0">
                <a:solidFill>
                  <a:srgbClr val="32373C"/>
                </a:solidFill>
                <a:latin typeface="Arial"/>
              </a:rPr>
              <a:t>тарифтік сметада ескерілді</a:t>
            </a:r>
            <a:endParaRPr lang="ru-RU" sz="900" dirty="0">
              <a:solidFill>
                <a:schemeClr val="tx1"/>
              </a:solidFill>
            </a:endParaRPr>
          </a:p>
        </p:txBody>
      </p:sp>
      <p:sp>
        <p:nvSpPr>
          <p:cNvPr id="17" name="Прямоугольник 16"/>
          <p:cNvSpPr/>
          <p:nvPr>
            <p:custDataLst>
              <p:tags r:id="rId35"/>
            </p:custDataLst>
          </p:nvPr>
        </p:nvSpPr>
        <p:spPr bwMode="auto">
          <a:xfrm>
            <a:off x="8045524" y="4825590"/>
            <a:ext cx="1828084" cy="217604"/>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spcBef>
                <a:spcPct val="0"/>
              </a:spcBef>
              <a:spcAft>
                <a:spcPct val="0"/>
              </a:spcAft>
            </a:pPr>
            <a:r>
              <a:rPr lang="ru-RU" sz="900" dirty="0" smtClean="0">
                <a:solidFill>
                  <a:schemeClr val="tx1"/>
                </a:solidFill>
              </a:rPr>
              <a:t>2026 </a:t>
            </a:r>
            <a:r>
              <a:rPr lang="ru-RU" sz="900" dirty="0" err="1">
                <a:solidFill>
                  <a:schemeClr val="tx1"/>
                </a:solidFill>
              </a:rPr>
              <a:t>жылғы</a:t>
            </a:r>
            <a:r>
              <a:rPr lang="ru-RU" sz="900" dirty="0">
                <a:solidFill>
                  <a:schemeClr val="tx1"/>
                </a:solidFill>
              </a:rPr>
              <a:t> 1 </a:t>
            </a:r>
            <a:r>
              <a:rPr lang="ru-RU" sz="900" dirty="0" err="1">
                <a:solidFill>
                  <a:schemeClr val="tx1"/>
                </a:solidFill>
              </a:rPr>
              <a:t>жартыжылдықтағы</a:t>
            </a:r>
            <a:r>
              <a:rPr lang="ru-RU" sz="900" dirty="0">
                <a:solidFill>
                  <a:schemeClr val="tx1"/>
                </a:solidFill>
              </a:rPr>
              <a:t> </a:t>
            </a:r>
            <a:r>
              <a:rPr lang="ru-RU" sz="900" dirty="0" smtClean="0">
                <a:solidFill>
                  <a:schemeClr val="tx1"/>
                </a:solidFill>
              </a:rPr>
              <a:t>факт</a:t>
            </a:r>
            <a:endParaRPr lang="ru-RU" sz="900" dirty="0">
              <a:solidFill>
                <a:schemeClr val="tx1"/>
              </a:solidFill>
            </a:endParaRPr>
          </a:p>
        </p:txBody>
      </p:sp>
      <p:sp>
        <p:nvSpPr>
          <p:cNvPr id="38" name="Прямоугольник 37"/>
          <p:cNvSpPr/>
          <p:nvPr>
            <p:custDataLst>
              <p:tags r:id="rId36"/>
            </p:custDataLst>
          </p:nvPr>
        </p:nvSpPr>
        <p:spPr bwMode="gray">
          <a:xfrm>
            <a:off x="6745288" y="1982789"/>
            <a:ext cx="444500" cy="1238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rPr>
              <a:t>595 280</a:t>
            </a:r>
            <a:endParaRPr lang="ru-RU" sz="900">
              <a:solidFill>
                <a:schemeClr val="tx1"/>
              </a:solidFill>
            </a:endParaRPr>
          </a:p>
        </p:txBody>
      </p:sp>
      <p:sp>
        <p:nvSpPr>
          <p:cNvPr id="40" name="Прямоугольник 39"/>
          <p:cNvSpPr/>
          <p:nvPr>
            <p:custDataLst>
              <p:tags r:id="rId37"/>
            </p:custDataLst>
          </p:nvPr>
        </p:nvSpPr>
        <p:spPr bwMode="gray">
          <a:xfrm>
            <a:off x="7158038" y="2740025"/>
            <a:ext cx="444500" cy="1238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rPr>
              <a:t>594 616</a:t>
            </a:r>
            <a:endParaRPr lang="ru-RU" sz="900">
              <a:solidFill>
                <a:schemeClr val="tx1"/>
              </a:solidFill>
            </a:endParaRPr>
          </a:p>
        </p:txBody>
      </p:sp>
      <p:sp>
        <p:nvSpPr>
          <p:cNvPr id="41" name="Прямоугольник 40"/>
          <p:cNvSpPr/>
          <p:nvPr>
            <p:custDataLst>
              <p:tags r:id="rId38"/>
            </p:custDataLst>
          </p:nvPr>
        </p:nvSpPr>
        <p:spPr bwMode="gray">
          <a:xfrm>
            <a:off x="8115300" y="2914650"/>
            <a:ext cx="557062" cy="26987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rPr>
              <a:t>331 575</a:t>
            </a:r>
            <a:endParaRPr lang="ru-RU" sz="900">
              <a:solidFill>
                <a:schemeClr val="tx1"/>
              </a:solidFill>
            </a:endParaRPr>
          </a:p>
        </p:txBody>
      </p:sp>
      <p:sp>
        <p:nvSpPr>
          <p:cNvPr id="49" name="Прямоугольник 48"/>
          <p:cNvSpPr/>
          <p:nvPr>
            <p:custDataLst>
              <p:tags r:id="rId39"/>
            </p:custDataLst>
          </p:nvPr>
        </p:nvSpPr>
        <p:spPr bwMode="gray">
          <a:xfrm>
            <a:off x="8654655" y="3171368"/>
            <a:ext cx="444500" cy="205246"/>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algn="ctr" rtl="0">
              <a:lnSpc>
                <a:spcPct val="90000"/>
              </a:lnSpc>
              <a:spcBef>
                <a:spcPct val="0"/>
              </a:spcBef>
              <a:spcAft>
                <a:spcPct val="0"/>
              </a:spcAft>
            </a:pPr>
            <a:r>
              <a:rPr lang="kk" sz="900" b="0" i="0" u="none" strike="noStrike">
                <a:solidFill>
                  <a:srgbClr val="32373C"/>
                </a:solidFill>
                <a:latin typeface="Arial"/>
              </a:rPr>
              <a:t>331 575</a:t>
            </a:r>
            <a:endParaRPr lang="ru-RU" sz="900">
              <a:solidFill>
                <a:schemeClr val="tx1"/>
              </a:solidFill>
            </a:endParaRPr>
          </a:p>
        </p:txBody>
      </p:sp>
      <p:sp>
        <p:nvSpPr>
          <p:cNvPr id="24" name="Овал 23"/>
          <p:cNvSpPr/>
          <p:nvPr>
            <p:custDataLst>
              <p:tags r:id="rId40"/>
            </p:custDataLst>
          </p:nvPr>
        </p:nvSpPr>
        <p:spPr bwMode="auto">
          <a:xfrm>
            <a:off x="7507288" y="1771650"/>
            <a:ext cx="608012" cy="184149"/>
          </a:xfrm>
          <a:prstGeom prst="ellipse">
            <a:avLst/>
          </a:prstGeom>
          <a:solidFill>
            <a:schemeClr val="bg1"/>
          </a:solidFill>
          <a:ln w="9525" cmpd="sng" algn="ctr">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rtl="0">
              <a:spcBef>
                <a:spcPct val="0"/>
              </a:spcBef>
              <a:spcAft>
                <a:spcPct val="0"/>
              </a:spcAft>
            </a:pPr>
            <a:r>
              <a:rPr lang="kk" sz="900" b="1" i="0" u="none" strike="noStrike">
                <a:solidFill>
                  <a:srgbClr val="32373C"/>
                </a:solidFill>
                <a:latin typeface="Arial"/>
              </a:rPr>
              <a:t>-44,3%</a:t>
            </a:r>
            <a:endParaRPr lang="ru-RU" sz="900" b="1">
              <a:solidFill>
                <a:schemeClr val="tx1"/>
              </a:solidFill>
            </a:endParaRPr>
          </a:p>
        </p:txBody>
      </p:sp>
      <p:sp>
        <p:nvSpPr>
          <p:cNvPr id="161" name="Прямоугольник 160"/>
          <p:cNvSpPr/>
          <p:nvPr>
            <p:custDataLst>
              <p:tags r:id="rId41"/>
            </p:custDataLst>
          </p:nvPr>
        </p:nvSpPr>
        <p:spPr bwMode="auto">
          <a:xfrm>
            <a:off x="9431338" y="3463925"/>
            <a:ext cx="160338" cy="12065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62" name="Прямоугольник 161"/>
          <p:cNvSpPr/>
          <p:nvPr>
            <p:custDataLst>
              <p:tags r:id="rId42"/>
            </p:custDataLst>
          </p:nvPr>
        </p:nvSpPr>
        <p:spPr bwMode="auto">
          <a:xfrm>
            <a:off x="9431338" y="3651250"/>
            <a:ext cx="160338" cy="120650"/>
          </a:xfrm>
          <a:prstGeom prst="rect">
            <a:avLst/>
          </a:prstGeom>
          <a:solidFill>
            <a:srgbClr val="96969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63" name="Прямоугольник 162"/>
          <p:cNvSpPr/>
          <p:nvPr>
            <p:custDataLst>
              <p:tags r:id="rId43"/>
            </p:custDataLst>
          </p:nvPr>
        </p:nvSpPr>
        <p:spPr bwMode="auto">
          <a:xfrm>
            <a:off x="9431338" y="3838575"/>
            <a:ext cx="160338" cy="120650"/>
          </a:xfrm>
          <a:prstGeom prst="rect">
            <a:avLst/>
          </a:prstGeom>
          <a:solidFill>
            <a:srgbClr val="C0C0C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a:solidFill>
                <a:schemeClr val="tx1"/>
              </a:solidFill>
            </a:endParaRPr>
          </a:p>
        </p:txBody>
      </p:sp>
      <p:sp>
        <p:nvSpPr>
          <p:cNvPr id="164" name="Прямоугольник 163"/>
          <p:cNvSpPr/>
          <p:nvPr>
            <p:custDataLst>
              <p:tags r:id="rId44"/>
            </p:custDataLst>
          </p:nvPr>
        </p:nvSpPr>
        <p:spPr bwMode="auto">
          <a:xfrm>
            <a:off x="9642475" y="3460750"/>
            <a:ext cx="2022475"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dirty="0">
                <a:solidFill>
                  <a:srgbClr val="32373C"/>
                </a:solidFill>
                <a:latin typeface="Arial"/>
              </a:rPr>
              <a:t>көрсетілетін қызметтердің жалпы көлемі, о.і.</a:t>
            </a:r>
            <a:endParaRPr lang="ru-RU" sz="900" dirty="0">
              <a:solidFill>
                <a:schemeClr val="tx1"/>
              </a:solidFill>
            </a:endParaRPr>
          </a:p>
        </p:txBody>
      </p:sp>
      <p:sp>
        <p:nvSpPr>
          <p:cNvPr id="165" name="Прямоугольник 164"/>
          <p:cNvSpPr/>
          <p:nvPr>
            <p:custDataLst>
              <p:tags r:id="rId45"/>
            </p:custDataLst>
          </p:nvPr>
        </p:nvSpPr>
        <p:spPr bwMode="auto">
          <a:xfrm>
            <a:off x="9642475" y="3648075"/>
            <a:ext cx="2339975"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"Қуатжылуорталық-3" МКК (ыстық суда)</a:t>
            </a:r>
            <a:endParaRPr lang="ru-RU" sz="900">
              <a:solidFill>
                <a:schemeClr val="tx1"/>
              </a:solidFill>
            </a:endParaRPr>
          </a:p>
        </p:txBody>
      </p:sp>
      <p:sp>
        <p:nvSpPr>
          <p:cNvPr id="166" name="Прямоугольник 165"/>
          <p:cNvSpPr/>
          <p:nvPr>
            <p:custDataLst>
              <p:tags r:id="rId46"/>
            </p:custDataLst>
          </p:nvPr>
        </p:nvSpPr>
        <p:spPr bwMode="auto">
          <a:xfrm>
            <a:off x="9642476" y="3835400"/>
            <a:ext cx="1362075" cy="136525"/>
          </a:xfrm>
          <a:prstGeom prst="rect">
            <a:avLst/>
          </a:prstGeom>
          <a:noFill/>
          <a:ln w="9525">
            <a:noFill/>
          </a:ln>
          <a:effectLst/>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rtl="0">
              <a:spcBef>
                <a:spcPct val="0"/>
              </a:spcBef>
              <a:spcAft>
                <a:spcPct val="0"/>
              </a:spcAft>
            </a:pPr>
            <a:r>
              <a:rPr lang="kk" sz="900" b="0" i="0" u="none" strike="noStrike">
                <a:solidFill>
                  <a:srgbClr val="32373C"/>
                </a:solidFill>
                <a:latin typeface="Arial"/>
              </a:rPr>
              <a:t>ЖК "Бердалиев" (буда)</a:t>
            </a:r>
            <a:endParaRPr lang="ru-RU" sz="900">
              <a:solidFill>
                <a:schemeClr val="tx1"/>
              </a:solidFill>
            </a:endParaRPr>
          </a:p>
        </p:txBody>
      </p:sp>
      <p:graphicFrame>
        <p:nvGraphicFramePr>
          <p:cNvPr id="63" name="Chart 3">
            <a:extLst>
              <a:ext uri="{FF2B5EF4-FFF2-40B4-BE49-F238E27FC236}">
                <a16:creationId xmlns:a16="http://schemas.microsoft.com/office/drawing/2014/main" id="{8177FA39-88FE-50AF-372B-D5831BAB8185}"/>
              </a:ext>
            </a:extLst>
          </p:cNvPr>
          <p:cNvGraphicFramePr/>
          <p:nvPr>
            <p:custDataLst>
              <p:tags r:id="rId47"/>
            </p:custDataLst>
            <p:extLst>
              <p:ext uri="{D42A27DB-BD31-4B8C-83A1-F6EECF244321}">
                <p14:modId xmlns:p14="http://schemas.microsoft.com/office/powerpoint/2010/main" val="2903849418"/>
              </p:ext>
            </p:extLst>
          </p:nvPr>
        </p:nvGraphicFramePr>
        <p:xfrm>
          <a:off x="540149" y="2107070"/>
          <a:ext cx="2643188" cy="2705100"/>
        </p:xfrm>
        <a:graphic>
          <a:graphicData uri="http://schemas.openxmlformats.org/drawingml/2006/chart">
            <c:chart xmlns:c="http://schemas.openxmlformats.org/drawingml/2006/chart" xmlns:r="http://schemas.openxmlformats.org/officeDocument/2006/relationships" r:id="rId79"/>
          </a:graphicData>
        </a:graphic>
      </p:graphicFrame>
      <p:graphicFrame>
        <p:nvGraphicFramePr>
          <p:cNvPr id="70" name="Chart 3">
            <a:extLst>
              <a:ext uri="{FF2B5EF4-FFF2-40B4-BE49-F238E27FC236}">
                <a16:creationId xmlns:a16="http://schemas.microsoft.com/office/drawing/2014/main" id="{5AD006DA-3C8D-709C-605C-C271D7611E36}"/>
              </a:ext>
            </a:extLst>
          </p:cNvPr>
          <p:cNvGraphicFramePr/>
          <p:nvPr>
            <p:custDataLst>
              <p:tags r:id="rId48"/>
            </p:custDataLst>
            <p:extLst>
              <p:ext uri="{D42A27DB-BD31-4B8C-83A1-F6EECF244321}">
                <p14:modId xmlns:p14="http://schemas.microsoft.com/office/powerpoint/2010/main" val="208729405"/>
              </p:ext>
            </p:extLst>
          </p:nvPr>
        </p:nvGraphicFramePr>
        <p:xfrm>
          <a:off x="-577451" y="1506995"/>
          <a:ext cx="2801938" cy="3305175"/>
        </p:xfrm>
        <a:graphic>
          <a:graphicData uri="http://schemas.openxmlformats.org/drawingml/2006/chart">
            <c:chart xmlns:c="http://schemas.openxmlformats.org/drawingml/2006/chart" xmlns:r="http://schemas.openxmlformats.org/officeDocument/2006/relationships" r:id="rId80"/>
          </a:graphicData>
        </a:graphic>
      </p:graphicFrame>
      <p:sp>
        <p:nvSpPr>
          <p:cNvPr id="72" name="Прямоугольник 71">
            <a:extLst>
              <a:ext uri="{FF2B5EF4-FFF2-40B4-BE49-F238E27FC236}">
                <a16:creationId xmlns:a16="http://schemas.microsoft.com/office/drawing/2014/main" id="{600100C5-C699-7655-224A-EBF6FB6D9B2B}"/>
              </a:ext>
            </a:extLst>
          </p:cNvPr>
          <p:cNvSpPr/>
          <p:nvPr>
            <p:custDataLst>
              <p:tags r:id="rId49"/>
            </p:custDataLst>
          </p:nvPr>
        </p:nvSpPr>
        <p:spPr bwMode="gray">
          <a:xfrm>
            <a:off x="711599" y="4543883"/>
            <a:ext cx="222250" cy="123825"/>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ctr" anchorCtr="0" forceAA="0" compatLnSpc="1">
            <a:prstTxWarp prst="textNoShape">
              <a:avLst/>
            </a:prstTxWarp>
            <a:noAutofit/>
          </a:bodyPr>
          <a:lstStyle/>
          <a:p>
            <a:pPr algn="ctr">
              <a:lnSpc>
                <a:spcPct val="90000"/>
              </a:lnSpc>
              <a:spcBef>
                <a:spcPct val="0"/>
              </a:spcBef>
              <a:spcAft>
                <a:spcPct val="0"/>
              </a:spcAft>
            </a:pPr>
            <a:r>
              <a:rPr lang="ru-RU" sz="900" dirty="0">
                <a:solidFill>
                  <a:schemeClr val="bg1"/>
                </a:solidFill>
                <a:sym typeface="Arial" panose="020B0604020202020204" pitchFamily="34" charset="0"/>
              </a:rPr>
              <a:t>0</a:t>
            </a:r>
          </a:p>
        </p:txBody>
      </p:sp>
      <p:graphicFrame>
        <p:nvGraphicFramePr>
          <p:cNvPr id="79" name="Chart 3">
            <a:extLst>
              <a:ext uri="{FF2B5EF4-FFF2-40B4-BE49-F238E27FC236}">
                <a16:creationId xmlns:a16="http://schemas.microsoft.com/office/drawing/2014/main" id="{1AF727DA-8BED-FF48-7A09-758A2780C8B7}"/>
              </a:ext>
            </a:extLst>
          </p:cNvPr>
          <p:cNvGraphicFramePr/>
          <p:nvPr>
            <p:custDataLst>
              <p:tags r:id="rId50"/>
            </p:custDataLst>
            <p:extLst>
              <p:ext uri="{D42A27DB-BD31-4B8C-83A1-F6EECF244321}">
                <p14:modId xmlns:p14="http://schemas.microsoft.com/office/powerpoint/2010/main" val="1958408578"/>
              </p:ext>
            </p:extLst>
          </p:nvPr>
        </p:nvGraphicFramePr>
        <p:xfrm>
          <a:off x="2407594" y="3260413"/>
          <a:ext cx="2234407" cy="1563688"/>
        </p:xfrm>
        <a:graphic>
          <a:graphicData uri="http://schemas.openxmlformats.org/drawingml/2006/chart">
            <c:chart xmlns:c="http://schemas.openxmlformats.org/drawingml/2006/chart" xmlns:r="http://schemas.openxmlformats.org/officeDocument/2006/relationships" r:id="rId81"/>
          </a:graphicData>
        </a:graphic>
      </p:graphicFrame>
      <p:graphicFrame>
        <p:nvGraphicFramePr>
          <p:cNvPr id="84" name="Chart 3">
            <a:extLst>
              <a:ext uri="{FF2B5EF4-FFF2-40B4-BE49-F238E27FC236}">
                <a16:creationId xmlns:a16="http://schemas.microsoft.com/office/drawing/2014/main" id="{A6CD6949-9EB4-3E99-DCB7-B29623238F2C}"/>
              </a:ext>
            </a:extLst>
          </p:cNvPr>
          <p:cNvGraphicFramePr/>
          <p:nvPr>
            <p:custDataLst>
              <p:tags r:id="rId51"/>
            </p:custDataLst>
            <p:extLst>
              <p:ext uri="{D42A27DB-BD31-4B8C-83A1-F6EECF244321}">
                <p14:modId xmlns:p14="http://schemas.microsoft.com/office/powerpoint/2010/main" val="588692155"/>
              </p:ext>
            </p:extLst>
          </p:nvPr>
        </p:nvGraphicFramePr>
        <p:xfrm>
          <a:off x="2191942" y="3721916"/>
          <a:ext cx="1265238" cy="1073150"/>
        </p:xfrm>
        <a:graphic>
          <a:graphicData uri="http://schemas.openxmlformats.org/drawingml/2006/chart">
            <c:chart xmlns:c="http://schemas.openxmlformats.org/drawingml/2006/chart" xmlns:r="http://schemas.openxmlformats.org/officeDocument/2006/relationships" r:id="rId82"/>
          </a:graphicData>
        </a:graphic>
      </p:graphicFrame>
      <p:graphicFrame>
        <p:nvGraphicFramePr>
          <p:cNvPr id="89" name="Chart 3">
            <a:extLst>
              <a:ext uri="{FF2B5EF4-FFF2-40B4-BE49-F238E27FC236}">
                <a16:creationId xmlns:a16="http://schemas.microsoft.com/office/drawing/2014/main" id="{5DA19537-C629-CAC6-719F-381BD5865D01}"/>
              </a:ext>
            </a:extLst>
          </p:cNvPr>
          <p:cNvGraphicFramePr/>
          <p:nvPr>
            <p:custDataLst>
              <p:tags r:id="rId52"/>
            </p:custDataLst>
            <p:extLst>
              <p:ext uri="{D42A27DB-BD31-4B8C-83A1-F6EECF244321}">
                <p14:modId xmlns:p14="http://schemas.microsoft.com/office/powerpoint/2010/main" val="2183048119"/>
              </p:ext>
            </p:extLst>
          </p:nvPr>
        </p:nvGraphicFramePr>
        <p:xfrm>
          <a:off x="3604814" y="3296467"/>
          <a:ext cx="1724819" cy="1493838"/>
        </p:xfrm>
        <a:graphic>
          <a:graphicData uri="http://schemas.openxmlformats.org/drawingml/2006/chart">
            <c:chart xmlns:c="http://schemas.openxmlformats.org/drawingml/2006/chart" xmlns:r="http://schemas.openxmlformats.org/officeDocument/2006/relationships" r:id="rId83"/>
          </a:graphicData>
        </a:graphic>
      </p:graphicFrame>
      <p:graphicFrame>
        <p:nvGraphicFramePr>
          <p:cNvPr id="93" name="Chart 3">
            <a:extLst>
              <a:ext uri="{FF2B5EF4-FFF2-40B4-BE49-F238E27FC236}">
                <a16:creationId xmlns:a16="http://schemas.microsoft.com/office/drawing/2014/main" id="{1C313230-883B-F5BE-800B-3DA3BF5A5E86}"/>
              </a:ext>
            </a:extLst>
          </p:cNvPr>
          <p:cNvGraphicFramePr/>
          <p:nvPr>
            <p:custDataLst>
              <p:tags r:id="rId53"/>
            </p:custDataLst>
            <p:extLst>
              <p:ext uri="{D42A27DB-BD31-4B8C-83A1-F6EECF244321}">
                <p14:modId xmlns:p14="http://schemas.microsoft.com/office/powerpoint/2010/main" val="1195378254"/>
              </p:ext>
            </p:extLst>
          </p:nvPr>
        </p:nvGraphicFramePr>
        <p:xfrm>
          <a:off x="6592168" y="1906588"/>
          <a:ext cx="2906712" cy="2921000"/>
        </p:xfrm>
        <a:graphic>
          <a:graphicData uri="http://schemas.openxmlformats.org/drawingml/2006/chart">
            <c:chart xmlns:c="http://schemas.openxmlformats.org/drawingml/2006/chart" xmlns:r="http://schemas.openxmlformats.org/officeDocument/2006/relationships" r:id="rId84"/>
          </a:graphicData>
        </a:graphic>
      </p:graphicFrame>
      <p:sp useBgFill="1">
        <p:nvSpPr>
          <p:cNvPr id="94" name="Полилиния 33">
            <a:extLst>
              <a:ext uri="{FF2B5EF4-FFF2-40B4-BE49-F238E27FC236}">
                <a16:creationId xmlns:a16="http://schemas.microsoft.com/office/drawing/2014/main" id="{2F06DBA4-BD1E-857C-2296-4F9FE0A0B053}"/>
              </a:ext>
            </a:extLst>
          </p:cNvPr>
          <p:cNvSpPr/>
          <p:nvPr>
            <p:custDataLst>
              <p:tags r:id="rId54"/>
            </p:custDataLst>
          </p:nvPr>
        </p:nvSpPr>
        <p:spPr bwMode="auto">
          <a:xfrm>
            <a:off x="6748463" y="3594738"/>
            <a:ext cx="792163" cy="269875"/>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 useBgFill="1">
        <p:nvSpPr>
          <p:cNvPr id="95" name="Полилиния 36">
            <a:extLst>
              <a:ext uri="{FF2B5EF4-FFF2-40B4-BE49-F238E27FC236}">
                <a16:creationId xmlns:a16="http://schemas.microsoft.com/office/drawing/2014/main" id="{1C4DF9F4-DDAC-43A8-5EF4-8516D2BE19CB}"/>
              </a:ext>
            </a:extLst>
          </p:cNvPr>
          <p:cNvSpPr/>
          <p:nvPr>
            <p:custDataLst>
              <p:tags r:id="rId55"/>
            </p:custDataLst>
          </p:nvPr>
        </p:nvSpPr>
        <p:spPr bwMode="auto">
          <a:xfrm>
            <a:off x="8120063" y="3594738"/>
            <a:ext cx="792163" cy="269875"/>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 useBgFill="1">
        <p:nvSpPr>
          <p:cNvPr id="96" name="Полилиния 57">
            <a:extLst>
              <a:ext uri="{FF2B5EF4-FFF2-40B4-BE49-F238E27FC236}">
                <a16:creationId xmlns:a16="http://schemas.microsoft.com/office/drawing/2014/main" id="{AF051544-B495-577A-B849-80CFB688DDD6}"/>
              </a:ext>
            </a:extLst>
          </p:cNvPr>
          <p:cNvSpPr/>
          <p:nvPr>
            <p:custDataLst>
              <p:tags r:id="rId56"/>
            </p:custDataLst>
          </p:nvPr>
        </p:nvSpPr>
        <p:spPr bwMode="auto">
          <a:xfrm>
            <a:off x="6748463" y="2918462"/>
            <a:ext cx="792163" cy="269876"/>
          </a:xfrm>
          <a:custGeom>
            <a:avLst/>
            <a:gdLst/>
            <a:ahLst/>
            <a:cxnLst/>
            <a:rect l="0" t="0" r="0" b="0"/>
            <a:pathLst>
              <a:path w="792163" h="269876">
                <a:moveTo>
                  <a:pt x="0" y="212725"/>
                </a:moveTo>
                <a:lnTo>
                  <a:pt x="792162" y="0"/>
                </a:lnTo>
                <a:lnTo>
                  <a:pt x="792162" y="57150"/>
                </a:lnTo>
                <a:lnTo>
                  <a:pt x="0" y="269875"/>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
        <p:nvSpPr>
          <p:cNvPr id="97" name="Полилиния 31">
            <a:extLst>
              <a:ext uri="{FF2B5EF4-FFF2-40B4-BE49-F238E27FC236}">
                <a16:creationId xmlns:a16="http://schemas.microsoft.com/office/drawing/2014/main" id="{4D64AFC1-E33D-0CA1-BC6A-11E716DD716E}"/>
              </a:ext>
            </a:extLst>
          </p:cNvPr>
          <p:cNvSpPr/>
          <p:nvPr>
            <p:custDataLst>
              <p:tags r:id="rId57"/>
            </p:custDataLst>
          </p:nvPr>
        </p:nvSpPr>
        <p:spPr bwMode="auto">
          <a:xfrm>
            <a:off x="6748463" y="3594738"/>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8" name="Полилиния 32">
            <a:extLst>
              <a:ext uri="{FF2B5EF4-FFF2-40B4-BE49-F238E27FC236}">
                <a16:creationId xmlns:a16="http://schemas.microsoft.com/office/drawing/2014/main" id="{CA4A7C4F-3F0D-6EDD-E8C0-F1B49EE1CD21}"/>
              </a:ext>
            </a:extLst>
          </p:cNvPr>
          <p:cNvSpPr/>
          <p:nvPr>
            <p:custDataLst>
              <p:tags r:id="rId58"/>
            </p:custDataLst>
          </p:nvPr>
        </p:nvSpPr>
        <p:spPr bwMode="auto">
          <a:xfrm>
            <a:off x="6748463" y="3651888"/>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9" name="Полилиния 34">
            <a:extLst>
              <a:ext uri="{FF2B5EF4-FFF2-40B4-BE49-F238E27FC236}">
                <a16:creationId xmlns:a16="http://schemas.microsoft.com/office/drawing/2014/main" id="{0E152EF4-3603-D84C-B6DD-1793429B3F5E}"/>
              </a:ext>
            </a:extLst>
          </p:cNvPr>
          <p:cNvSpPr/>
          <p:nvPr>
            <p:custDataLst>
              <p:tags r:id="rId59"/>
            </p:custDataLst>
          </p:nvPr>
        </p:nvSpPr>
        <p:spPr bwMode="auto">
          <a:xfrm>
            <a:off x="8120063" y="3594738"/>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0" name="Полилиния 35">
            <a:extLst>
              <a:ext uri="{FF2B5EF4-FFF2-40B4-BE49-F238E27FC236}">
                <a16:creationId xmlns:a16="http://schemas.microsoft.com/office/drawing/2014/main" id="{798D65AB-C519-E97E-974F-C5F04067535C}"/>
              </a:ext>
            </a:extLst>
          </p:cNvPr>
          <p:cNvSpPr/>
          <p:nvPr>
            <p:custDataLst>
              <p:tags r:id="rId60"/>
            </p:custDataLst>
          </p:nvPr>
        </p:nvSpPr>
        <p:spPr bwMode="auto">
          <a:xfrm>
            <a:off x="8120063" y="3651888"/>
            <a:ext cx="792163" cy="212725"/>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1" name="Полилиния 50">
            <a:extLst>
              <a:ext uri="{FF2B5EF4-FFF2-40B4-BE49-F238E27FC236}">
                <a16:creationId xmlns:a16="http://schemas.microsoft.com/office/drawing/2014/main" id="{EF33B5A2-EE56-F342-F185-B5CA2D12C639}"/>
              </a:ext>
            </a:extLst>
          </p:cNvPr>
          <p:cNvSpPr/>
          <p:nvPr>
            <p:custDataLst>
              <p:tags r:id="rId61"/>
            </p:custDataLst>
          </p:nvPr>
        </p:nvSpPr>
        <p:spPr bwMode="auto">
          <a:xfrm>
            <a:off x="6748463" y="2918462"/>
            <a:ext cx="792163" cy="212726"/>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 name="Полилиния 53">
            <a:extLst>
              <a:ext uri="{FF2B5EF4-FFF2-40B4-BE49-F238E27FC236}">
                <a16:creationId xmlns:a16="http://schemas.microsoft.com/office/drawing/2014/main" id="{B4382C05-62BB-1588-53F0-419C64598390}"/>
              </a:ext>
            </a:extLst>
          </p:cNvPr>
          <p:cNvSpPr/>
          <p:nvPr>
            <p:custDataLst>
              <p:tags r:id="rId62"/>
            </p:custDataLst>
          </p:nvPr>
        </p:nvSpPr>
        <p:spPr bwMode="auto">
          <a:xfrm>
            <a:off x="6748463" y="2975612"/>
            <a:ext cx="792163" cy="212726"/>
          </a:xfrm>
          <a:custGeom>
            <a:avLst/>
            <a:gdLst/>
            <a:ahLst/>
            <a:cxnLst/>
            <a:rect l="0" t="0" r="0" b="0"/>
            <a:pathLst>
              <a:path w="792163" h="212726">
                <a:moveTo>
                  <a:pt x="0" y="212725"/>
                </a:moveTo>
                <a:lnTo>
                  <a:pt x="792162" y="0"/>
                </a:lnTo>
              </a:path>
            </a:pathLst>
          </a:custGeom>
          <a:noFill/>
          <a:ln w="9525" cap="flat" cmpd="sng" algn="ctr">
            <a:solidFill>
              <a:schemeClr val="tx1"/>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3" name="Прямая соединительная линия 102">
            <a:extLst>
              <a:ext uri="{FF2B5EF4-FFF2-40B4-BE49-F238E27FC236}">
                <a16:creationId xmlns:a16="http://schemas.microsoft.com/office/drawing/2014/main" id="{12F52D44-A9E9-DDB5-1DF7-AF631D9F79E0}"/>
              </a:ext>
            </a:extLst>
          </p:cNvPr>
          <p:cNvCxnSpPr/>
          <p:nvPr>
            <p:custDataLst>
              <p:tags r:id="rId63"/>
            </p:custDataLst>
          </p:nvPr>
        </p:nvCxnSpPr>
        <p:spPr bwMode="auto">
          <a:xfrm flipV="1">
            <a:off x="6964363" y="1872300"/>
            <a:ext cx="0" cy="7620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Прямая соединительная линия 103">
            <a:extLst>
              <a:ext uri="{FF2B5EF4-FFF2-40B4-BE49-F238E27FC236}">
                <a16:creationId xmlns:a16="http://schemas.microsoft.com/office/drawing/2014/main" id="{7DE2CCC3-8C10-D9DF-EE09-DAD470C1E0DD}"/>
              </a:ext>
            </a:extLst>
          </p:cNvPr>
          <p:cNvCxnSpPr/>
          <p:nvPr>
            <p:custDataLst>
              <p:tags r:id="rId64"/>
            </p:custDataLst>
          </p:nvPr>
        </p:nvCxnSpPr>
        <p:spPr bwMode="auto">
          <a:xfrm>
            <a:off x="6964363" y="1872300"/>
            <a:ext cx="1370012"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id="{599C30B9-1063-CE17-D510-89E3151E0A7E}"/>
              </a:ext>
            </a:extLst>
          </p:cNvPr>
          <p:cNvCxnSpPr/>
          <p:nvPr>
            <p:custDataLst>
              <p:tags r:id="rId65"/>
            </p:custDataLst>
          </p:nvPr>
        </p:nvCxnSpPr>
        <p:spPr bwMode="auto">
          <a:xfrm>
            <a:off x="8334375" y="1872301"/>
            <a:ext cx="0" cy="1154113"/>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12" name="Овал 111">
            <a:extLst>
              <a:ext uri="{FF2B5EF4-FFF2-40B4-BE49-F238E27FC236}">
                <a16:creationId xmlns:a16="http://schemas.microsoft.com/office/drawing/2014/main" id="{D769A9A1-BA2F-8AEE-B943-67CA52CBF46B}"/>
              </a:ext>
            </a:extLst>
          </p:cNvPr>
          <p:cNvSpPr/>
          <p:nvPr>
            <p:custDataLst>
              <p:tags r:id="rId66"/>
            </p:custDataLst>
          </p:nvPr>
        </p:nvSpPr>
        <p:spPr bwMode="auto">
          <a:xfrm>
            <a:off x="7504113" y="1775462"/>
            <a:ext cx="608012" cy="184149"/>
          </a:xfrm>
          <a:prstGeom prst="ellipse">
            <a:avLst/>
          </a:prstGeom>
          <a:solidFill>
            <a:schemeClr val="bg1"/>
          </a:solidFill>
          <a:ln w="9525" cmpd="sng" algn="ctr">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r>
              <a:rPr lang="ru-RU" altLang="en-US" sz="900" b="1" dirty="0">
                <a:solidFill>
                  <a:schemeClr val="tx1"/>
                </a:solidFill>
              </a:rPr>
              <a:t>-44,3%</a:t>
            </a:r>
            <a:endParaRPr lang="ru-RU" sz="900" b="1" dirty="0">
              <a:solidFill>
                <a:schemeClr val="tx1"/>
              </a:solidFill>
            </a:endParaRPr>
          </a:p>
        </p:txBody>
      </p:sp>
      <p:sp>
        <p:nvSpPr>
          <p:cNvPr id="113" name="Прямоугольник 112">
            <a:extLst>
              <a:ext uri="{FF2B5EF4-FFF2-40B4-BE49-F238E27FC236}">
                <a16:creationId xmlns:a16="http://schemas.microsoft.com/office/drawing/2014/main" id="{B1A48605-998D-9AE7-713B-37C56FB0BA0A}"/>
              </a:ext>
            </a:extLst>
          </p:cNvPr>
          <p:cNvSpPr/>
          <p:nvPr>
            <p:custDataLst>
              <p:tags r:id="rId67"/>
            </p:custDataLst>
          </p:nvPr>
        </p:nvSpPr>
        <p:spPr bwMode="auto">
          <a:xfrm>
            <a:off x="9428163" y="3467737"/>
            <a:ext cx="160338" cy="120650"/>
          </a:xfrm>
          <a:prstGeom prst="rect">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
        <p:nvSpPr>
          <p:cNvPr id="114" name="Прямоугольник 113">
            <a:extLst>
              <a:ext uri="{FF2B5EF4-FFF2-40B4-BE49-F238E27FC236}">
                <a16:creationId xmlns:a16="http://schemas.microsoft.com/office/drawing/2014/main" id="{E79315DF-EE54-0E22-CA75-29D5832CAC29}"/>
              </a:ext>
            </a:extLst>
          </p:cNvPr>
          <p:cNvSpPr/>
          <p:nvPr>
            <p:custDataLst>
              <p:tags r:id="rId68"/>
            </p:custDataLst>
          </p:nvPr>
        </p:nvSpPr>
        <p:spPr bwMode="auto">
          <a:xfrm>
            <a:off x="9428163" y="3655062"/>
            <a:ext cx="160338" cy="120650"/>
          </a:xfrm>
          <a:prstGeom prst="rect">
            <a:avLst/>
          </a:prstGeom>
          <a:solidFill>
            <a:srgbClr val="96969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
        <p:nvSpPr>
          <p:cNvPr id="115" name="Прямоугольник 114">
            <a:extLst>
              <a:ext uri="{FF2B5EF4-FFF2-40B4-BE49-F238E27FC236}">
                <a16:creationId xmlns:a16="http://schemas.microsoft.com/office/drawing/2014/main" id="{6E384A89-CEC2-680F-677C-F492B5CEE2C5}"/>
              </a:ext>
            </a:extLst>
          </p:cNvPr>
          <p:cNvSpPr/>
          <p:nvPr>
            <p:custDataLst>
              <p:tags r:id="rId69"/>
            </p:custDataLst>
          </p:nvPr>
        </p:nvSpPr>
        <p:spPr bwMode="auto">
          <a:xfrm>
            <a:off x="9428163" y="3842387"/>
            <a:ext cx="160338" cy="120650"/>
          </a:xfrm>
          <a:prstGeom prst="rect">
            <a:avLst/>
          </a:prstGeom>
          <a:solidFill>
            <a:srgbClr val="C0C0C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tx1"/>
              </a:solidFill>
            </a:endParaRPr>
          </a:p>
        </p:txBody>
      </p:sp>
    </p:spTree>
    <p:extLst>
      <p:ext uri="{BB962C8B-B14F-4D97-AF65-F5344CB8AC3E}">
        <p14:creationId xmlns:p14="http://schemas.microsoft.com/office/powerpoint/2010/main" val="35374662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39154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8" name="Слайд think-cell" r:id="rId6" imgW="594" imgH="595" progId="TCLayout.ActiveDocument.1">
                  <p:embed/>
                </p:oleObj>
              </mc:Choice>
              <mc:Fallback>
                <p:oleObj name="Слайд think-cell" r:id="rId6" imgW="594" imgH="595" progId="TCLayout.ActiveDocument.1">
                  <p:embed/>
                  <p:pic>
                    <p:nvPicPr>
                      <p:cNvPr id="0" name="OLE substitute imag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Заголовок 3"/>
          <p:cNvSpPr>
            <a:spLocks noGrp="1"/>
          </p:cNvSpPr>
          <p:nvPr>
            <p:ph type="title"/>
          </p:nvPr>
        </p:nvSpPr>
        <p:spPr>
          <a:xfrm>
            <a:off x="254526" y="-127502"/>
            <a:ext cx="9605964" cy="704850"/>
          </a:xfrm>
        </p:spPr>
        <p:txBody>
          <a:bodyPr vert="horz"/>
          <a:lstStyle/>
          <a:p>
            <a:pPr rtl="0"/>
            <a:r>
              <a:rPr lang="kk" sz="2000" b="0" i="0" u="none" strike="noStrike" dirty="0">
                <a:latin typeface="Arial"/>
              </a:rPr>
              <a:t/>
            </a:r>
            <a:br>
              <a:rPr lang="kk" sz="2000" b="0" i="0" u="none" strike="noStrike" dirty="0">
                <a:latin typeface="Arial"/>
              </a:rPr>
            </a:br>
            <a:r>
              <a:rPr lang="kk" sz="2000" b="0" i="0" u="none" strike="noStrike" dirty="0">
                <a:latin typeface="Arial"/>
              </a:rPr>
              <a:t>Реттеліп көрсетілетін қызметтерді тұтынушылармен жүргізілетін жұмыс және көрсетілетін қызметтердің сапасы туралы ақпарат</a:t>
            </a:r>
            <a:endParaRPr lang="ru-RU" sz="2000" dirty="0"/>
          </a:p>
        </p:txBody>
      </p:sp>
      <p:sp>
        <p:nvSpPr>
          <p:cNvPr id="5" name="Прямоугольник 4"/>
          <p:cNvSpPr/>
          <p:nvPr/>
        </p:nvSpPr>
        <p:spPr>
          <a:xfrm>
            <a:off x="5708714" y="3244334"/>
            <a:ext cx="846903" cy="369418"/>
          </a:xfrm>
          <a:prstGeom prst="rect">
            <a:avLst/>
          </a:prstGeom>
        </p:spPr>
        <p:txBody>
          <a:bodyPr wrap="none">
            <a:spAutoFit/>
          </a:bodyPr>
          <a:lstStyle/>
          <a:p>
            <a:pPr rtl="0"/>
            <a:r>
              <a:rPr lang="kk" sz="1800" b="0" i="0" u="none" strike="noStrike">
                <a:solidFill>
                  <a:srgbClr val="FFFFFF"/>
                </a:solidFill>
                <a:latin typeface="Arial"/>
              </a:rPr>
              <a:t>100%</a:t>
            </a:r>
            <a:endParaRPr lang="ru-RU"/>
          </a:p>
        </p:txBody>
      </p:sp>
      <p:sp>
        <p:nvSpPr>
          <p:cNvPr id="7" name="Прямоугольник 6"/>
          <p:cNvSpPr/>
          <p:nvPr/>
        </p:nvSpPr>
        <p:spPr>
          <a:xfrm>
            <a:off x="8795043" y="4895016"/>
            <a:ext cx="696185" cy="307848"/>
          </a:xfrm>
          <a:prstGeom prst="rect">
            <a:avLst/>
          </a:prstGeom>
        </p:spPr>
        <p:txBody>
          <a:bodyPr wrap="none">
            <a:spAutoFit/>
          </a:bodyPr>
          <a:lstStyle/>
          <a:p>
            <a:pPr rtl="0"/>
            <a:r>
              <a:rPr lang="kk" sz="1400" b="0" i="0" u="none" strike="noStrike">
                <a:solidFill>
                  <a:srgbClr val="FFFFFF"/>
                </a:solidFill>
                <a:latin typeface="Arial"/>
              </a:rPr>
              <a:t>100%</a:t>
            </a:r>
            <a:endParaRPr lang="ru-RU" sz="1400"/>
          </a:p>
        </p:txBody>
      </p:sp>
      <p:sp>
        <p:nvSpPr>
          <p:cNvPr id="8" name="Прямоугольник 7"/>
          <p:cNvSpPr/>
          <p:nvPr/>
        </p:nvSpPr>
        <p:spPr>
          <a:xfrm>
            <a:off x="254526" y="2850144"/>
            <a:ext cx="2165349" cy="1401763"/>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kk" sz="1600" b="1" i="0" u="none" strike="noStrike" dirty="0" smtClean="0">
                <a:solidFill>
                  <a:srgbClr val="32373C"/>
                </a:solidFill>
                <a:latin typeface="Arial"/>
              </a:rPr>
              <a:t>«3-Энергоорталық» </a:t>
            </a:r>
            <a:r>
              <a:rPr lang="kk" sz="1600" b="1" i="0" u="none" strike="noStrike" dirty="0">
                <a:solidFill>
                  <a:srgbClr val="32373C"/>
                </a:solidFill>
                <a:latin typeface="Arial"/>
              </a:rPr>
              <a:t>АҚ</a:t>
            </a:r>
            <a:endParaRPr lang="ru-RU" sz="1600" b="1" dirty="0">
              <a:solidFill>
                <a:schemeClr val="tx1"/>
              </a:solidFill>
            </a:endParaRPr>
          </a:p>
        </p:txBody>
      </p:sp>
      <p:sp>
        <p:nvSpPr>
          <p:cNvPr id="9" name="Прямоугольник 8"/>
          <p:cNvSpPr/>
          <p:nvPr/>
        </p:nvSpPr>
        <p:spPr bwMode="gray">
          <a:xfrm>
            <a:off x="4475162" y="1423988"/>
            <a:ext cx="2738416"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Қызметтерді ұсыну</a:t>
            </a:r>
            <a:endParaRPr lang="ru-RU" sz="1400" b="1" i="1">
              <a:solidFill>
                <a:schemeClr val="dk1"/>
              </a:solidFill>
            </a:endParaRPr>
          </a:p>
        </p:txBody>
      </p:sp>
      <p:sp>
        <p:nvSpPr>
          <p:cNvPr id="10" name="Прямоугольник 9"/>
          <p:cNvSpPr/>
          <p:nvPr/>
        </p:nvSpPr>
        <p:spPr bwMode="gray">
          <a:xfrm>
            <a:off x="7213829" y="1423988"/>
            <a:ext cx="2224088"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Қызмет тарифі </a:t>
            </a:r>
            <a:endParaRPr lang="ru-RU" sz="1400" b="1" i="1">
              <a:solidFill>
                <a:schemeClr val="dk1"/>
              </a:solidFill>
            </a:endParaRPr>
          </a:p>
        </p:txBody>
      </p:sp>
      <p:grpSp>
        <p:nvGrpSpPr>
          <p:cNvPr id="11" name="Группа 10"/>
          <p:cNvGrpSpPr/>
          <p:nvPr/>
        </p:nvGrpSpPr>
        <p:grpSpPr>
          <a:xfrm>
            <a:off x="2946400" y="1423988"/>
            <a:ext cx="1438275" cy="3671888"/>
            <a:chOff x="2432720" y="2258870"/>
            <a:chExt cx="1438524" cy="3672000"/>
          </a:xfrm>
        </p:grpSpPr>
        <p:sp>
          <p:nvSpPr>
            <p:cNvPr id="12" name="Freeform 54"/>
            <p:cNvSpPr/>
            <p:nvPr/>
          </p:nvSpPr>
          <p:spPr bwMode="auto">
            <a:xfrm>
              <a:off x="2432720" y="2258870"/>
              <a:ext cx="1438524" cy="3375993"/>
            </a:xfrm>
            <a:custGeom>
              <a:avLst/>
              <a:gdLst>
                <a:gd name="T0" fmla="*/ 0 w 1001"/>
                <a:gd name="T1" fmla="*/ 1473200 h 2224"/>
                <a:gd name="T2" fmla="*/ 971550 w 1001"/>
                <a:gd name="T3" fmla="*/ 1473200 h 2224"/>
                <a:gd name="T4" fmla="*/ 971550 w 1001"/>
                <a:gd name="T5" fmla="*/ 1897062 h 2224"/>
                <a:gd name="T6" fmla="*/ 1589088 w 1001"/>
                <a:gd name="T7" fmla="*/ 3530600 h 2224"/>
                <a:gd name="T8" fmla="*/ 1589088 w 1001"/>
                <a:gd name="T9" fmla="*/ 0 h 2224"/>
                <a:gd name="T10" fmla="*/ 0 w 1001"/>
                <a:gd name="T11" fmla="*/ 1473200 h 2224"/>
                <a:gd name="T12" fmla="*/ 0 60000 65536"/>
                <a:gd name="T13" fmla="*/ 0 60000 65536"/>
                <a:gd name="T14" fmla="*/ 0 60000 65536"/>
                <a:gd name="T15" fmla="*/ 0 60000 65536"/>
                <a:gd name="T16" fmla="*/ 0 60000 65536"/>
                <a:gd name="T17" fmla="*/ 0 60000 65536"/>
                <a:gd name="T18" fmla="*/ 0 w 1001"/>
                <a:gd name="T19" fmla="*/ 0 h 2224"/>
                <a:gd name="T20" fmla="*/ 1001 w 1001"/>
                <a:gd name="T21" fmla="*/ 2224 h 2224"/>
              </a:gdLst>
              <a:ahLst/>
              <a:cxnLst>
                <a:cxn ang="T12">
                  <a:pos x="T0" y="T1"/>
                </a:cxn>
                <a:cxn ang="T13">
                  <a:pos x="T2" y="T3"/>
                </a:cxn>
                <a:cxn ang="T14">
                  <a:pos x="T4" y="T5"/>
                </a:cxn>
                <a:cxn ang="T15">
                  <a:pos x="T6" y="T7"/>
                </a:cxn>
                <a:cxn ang="T16">
                  <a:pos x="T8" y="T9"/>
                </a:cxn>
                <a:cxn ang="T17">
                  <a:pos x="T10" y="T11"/>
                </a:cxn>
              </a:cxnLst>
              <a:rect l="T18" t="T19" r="T20" b="T21"/>
              <a:pathLst>
                <a:path w="1001" h="2224">
                  <a:moveTo>
                    <a:pt x="0" y="928"/>
                  </a:moveTo>
                  <a:lnTo>
                    <a:pt x="612" y="928"/>
                  </a:lnTo>
                  <a:lnTo>
                    <a:pt x="612" y="1195"/>
                  </a:lnTo>
                  <a:lnTo>
                    <a:pt x="1001" y="2224"/>
                  </a:lnTo>
                  <a:lnTo>
                    <a:pt x="1001" y="0"/>
                  </a:lnTo>
                  <a:lnTo>
                    <a:pt x="0" y="928"/>
                  </a:lnTo>
                  <a:close/>
                </a:path>
              </a:pathLst>
            </a:custGeom>
            <a:gradFill rotWithShape="1">
              <a:gsLst>
                <a:gs pos="0">
                  <a:schemeClr val="bg2"/>
                </a:gs>
                <a:gs pos="100000">
                  <a:schemeClr val="bg1"/>
                </a:gs>
              </a:gsLst>
              <a:path path="rect">
                <a:fillToRect t="100000" r="100000"/>
              </a:path>
            </a:gradFill>
            <a:ln>
              <a:noFill/>
            </a:ln>
            <a:extLst>
              <a:ext uri="{91240B29-F687-4F45-9708-019B960494DF}">
                <a14:hiddenLine xmlns:a14="http://schemas.microsoft.com/office/drawing/2010/main" w="9525" cap="flat" cmpd="sng">
                  <a:solidFill>
                    <a:srgbClr val="000000"/>
                  </a:solidFill>
                  <a:prstDash val="solid"/>
                  <a:round/>
                  <a:headEnd type="none" w="lg" len="lg"/>
                  <a:tailEnd type="none" w="lg" len="lg"/>
                </a14:hiddenLine>
              </a:ext>
            </a:extLst>
          </p:spPr>
          <p:txBody>
            <a:bodyPr wrap="none" tIns="91440" bIns="91440" anchor="ctr"/>
            <a:lstStyle/>
            <a:p>
              <a:pPr algn="ctr" fontAlgn="base">
                <a:spcBef>
                  <a:spcPct val="0"/>
                </a:spcBef>
                <a:spcAft>
                  <a:spcPct val="0"/>
                </a:spcAft>
              </a:pPr>
              <a:endParaRPr lang="en-GB" sz="1400" b="1" i="1">
                <a:solidFill>
                  <a:srgbClr val="000000"/>
                </a:solidFill>
              </a:endParaRPr>
            </a:p>
          </p:txBody>
        </p:sp>
        <p:sp>
          <p:nvSpPr>
            <p:cNvPr id="13" name="Freeform 55"/>
            <p:cNvSpPr/>
            <p:nvPr/>
          </p:nvSpPr>
          <p:spPr bwMode="auto">
            <a:xfrm>
              <a:off x="2432720" y="2269496"/>
              <a:ext cx="1438524" cy="3661374"/>
            </a:xfrm>
            <a:custGeom>
              <a:avLst/>
              <a:gdLst>
                <a:gd name="T0" fmla="*/ 1531938 w 1001"/>
                <a:gd name="T1" fmla="*/ 0 h 2412"/>
                <a:gd name="T2" fmla="*/ 0 w 1001"/>
                <a:gd name="T3" fmla="*/ 1462087 h 2412"/>
                <a:gd name="T4" fmla="*/ 982663 w 1001"/>
                <a:gd name="T5" fmla="*/ 1462087 h 2412"/>
                <a:gd name="T6" fmla="*/ 982663 w 1001"/>
                <a:gd name="T7" fmla="*/ 1897063 h 2412"/>
                <a:gd name="T8" fmla="*/ 1589088 w 1001"/>
                <a:gd name="T9" fmla="*/ 3829050 h 2412"/>
                <a:gd name="T10" fmla="*/ 0 60000 65536"/>
                <a:gd name="T11" fmla="*/ 0 60000 65536"/>
                <a:gd name="T12" fmla="*/ 0 60000 65536"/>
                <a:gd name="T13" fmla="*/ 0 60000 65536"/>
                <a:gd name="T14" fmla="*/ 0 60000 65536"/>
                <a:gd name="T15" fmla="*/ 0 w 1001"/>
                <a:gd name="T16" fmla="*/ 0 h 2412"/>
                <a:gd name="T17" fmla="*/ 1001 w 1001"/>
                <a:gd name="T18" fmla="*/ 2412 h 2412"/>
              </a:gdLst>
              <a:ahLst/>
              <a:cxnLst>
                <a:cxn ang="T10">
                  <a:pos x="T0" y="T1"/>
                </a:cxn>
                <a:cxn ang="T11">
                  <a:pos x="T2" y="T3"/>
                </a:cxn>
                <a:cxn ang="T12">
                  <a:pos x="T4" y="T5"/>
                </a:cxn>
                <a:cxn ang="T13">
                  <a:pos x="T6" y="T7"/>
                </a:cxn>
                <a:cxn ang="T14">
                  <a:pos x="T8" y="T9"/>
                </a:cxn>
              </a:cxnLst>
              <a:rect l="T15" t="T16" r="T17" b="T18"/>
              <a:pathLst>
                <a:path w="1001" h="2412">
                  <a:moveTo>
                    <a:pt x="965" y="0"/>
                  </a:moveTo>
                  <a:lnTo>
                    <a:pt x="0" y="921"/>
                  </a:lnTo>
                  <a:lnTo>
                    <a:pt x="619" y="921"/>
                  </a:lnTo>
                  <a:lnTo>
                    <a:pt x="619" y="1195"/>
                  </a:lnTo>
                  <a:lnTo>
                    <a:pt x="1001" y="2412"/>
                  </a:lnTo>
                </a:path>
              </a:pathLst>
            </a:custGeom>
            <a:noFill/>
            <a:ln w="19050" cap="flat" cmpd="sng" algn="ctr">
              <a:solidFill>
                <a:schemeClr val="dk2"/>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tIns="91440" bIns="91440" anchor="ctr"/>
            <a:lstStyle/>
            <a:p>
              <a:pPr algn="ctr" fontAlgn="base">
                <a:spcBef>
                  <a:spcPct val="0"/>
                </a:spcBef>
                <a:spcAft>
                  <a:spcPct val="0"/>
                </a:spcAft>
              </a:pPr>
              <a:endParaRPr lang="en-GB" sz="1400" b="1" i="1">
                <a:solidFill>
                  <a:srgbClr val="000000"/>
                </a:solidFill>
              </a:endParaRPr>
            </a:p>
          </p:txBody>
        </p:sp>
      </p:grpSp>
      <p:sp>
        <p:nvSpPr>
          <p:cNvPr id="14" name="Rectangle 38"/>
          <p:cNvSpPr>
            <a:spLocks noChangeArrowheads="1"/>
          </p:cNvSpPr>
          <p:nvPr/>
        </p:nvSpPr>
        <p:spPr bwMode="gray">
          <a:xfrm>
            <a:off x="2638425" y="2876550"/>
            <a:ext cx="1152525" cy="396875"/>
          </a:xfrm>
          <a:prstGeom prst="rect">
            <a:avLst/>
          </a:prstGeom>
          <a:solidFill>
            <a:schemeClr val="dk2"/>
          </a:solidFill>
          <a:ln w="12700" cap="flat" cmpd="sng" algn="ctr">
            <a:solidFill>
              <a:schemeClr val="dk2"/>
            </a:solidFill>
            <a:prstDash val="solid"/>
            <a:round/>
            <a:headEnd type="none" w="med" len="med"/>
            <a:tailEnd type="none" w="med" len="med"/>
          </a:ln>
        </p:spPr>
        <p:txBody>
          <a:bodyPr lIns="50400" tIns="0" rIns="0" bIns="0" anchor="ct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fontAlgn="base" hangingPunct="1">
              <a:spcBef>
                <a:spcPct val="0"/>
              </a:spcBef>
              <a:spcAft>
                <a:spcPct val="0"/>
              </a:spcAft>
            </a:pPr>
            <a:r>
              <a:rPr lang="kk" sz="1000" b="0" i="1" u="none" strike="noStrike">
                <a:solidFill>
                  <a:srgbClr val="FFFFFF"/>
                </a:solidFill>
                <a:latin typeface="Arial"/>
              </a:rPr>
              <a:t>Реттелетін қызмет</a:t>
            </a:r>
            <a:endParaRPr lang="de-DE" altLang="de-DE" sz="1050" b="0">
              <a:solidFill>
                <a:schemeClr val="lt1"/>
              </a:solidFill>
            </a:endParaRPr>
          </a:p>
        </p:txBody>
      </p:sp>
      <p:sp>
        <p:nvSpPr>
          <p:cNvPr id="15" name="Rectangle 38"/>
          <p:cNvSpPr>
            <a:spLocks noChangeArrowheads="1"/>
          </p:cNvSpPr>
          <p:nvPr/>
        </p:nvSpPr>
        <p:spPr bwMode="gray">
          <a:xfrm>
            <a:off x="2638425" y="3343275"/>
            <a:ext cx="1152525" cy="395288"/>
          </a:xfrm>
          <a:prstGeom prst="rect">
            <a:avLst/>
          </a:prstGeom>
          <a:solidFill>
            <a:schemeClr val="lt1">
              <a:alpha val="95020"/>
            </a:schemeClr>
          </a:solidFill>
          <a:ln w="9525" cap="flat" cmpd="sng" algn="ctr">
            <a:solidFill>
              <a:schemeClr val="accent2"/>
            </a:solidFill>
            <a:prstDash val="solid"/>
            <a:miter lim="800000"/>
            <a:headEnd type="none" w="lg" len="lg"/>
            <a:tailEnd type="none" w="lg" len="lg"/>
          </a:ln>
        </p:spPr>
        <p:txBody>
          <a:bodyPr lIns="50400" tIns="0" rIns="0" bIns="0" anchor="ct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hangingPunct="1"/>
            <a:r>
              <a:rPr lang="kk" sz="1000" b="0" i="1" u="none" strike="noStrike">
                <a:solidFill>
                  <a:srgbClr val="32373C"/>
                </a:solidFill>
                <a:latin typeface="Arial"/>
              </a:rPr>
              <a:t>Негізгі қызмет</a:t>
            </a:r>
            <a:endParaRPr lang="de-DE" altLang="de-DE" sz="1050" b="0">
              <a:solidFill>
                <a:schemeClr val="dk1"/>
              </a:solidFill>
            </a:endParaRPr>
          </a:p>
        </p:txBody>
      </p:sp>
      <p:sp>
        <p:nvSpPr>
          <p:cNvPr id="16" name="Rectangle 38"/>
          <p:cNvSpPr>
            <a:spLocks noChangeArrowheads="1"/>
          </p:cNvSpPr>
          <p:nvPr/>
        </p:nvSpPr>
        <p:spPr bwMode="gray">
          <a:xfrm>
            <a:off x="2638425" y="3844925"/>
            <a:ext cx="1152525" cy="395288"/>
          </a:xfrm>
          <a:prstGeom prst="rect">
            <a:avLst/>
          </a:prstGeom>
          <a:solidFill>
            <a:schemeClr val="lt1">
              <a:alpha val="95020"/>
            </a:schemeClr>
          </a:solidFill>
          <a:ln w="9525" cap="flat" cmpd="sng" algn="ctr">
            <a:solidFill>
              <a:schemeClr val="accent2"/>
            </a:solidFill>
            <a:prstDash val="solid"/>
            <a:miter lim="800000"/>
            <a:headEnd type="none" w="lg" len="lg"/>
            <a:tailEnd type="none" w="lg" len="lg"/>
          </a:ln>
        </p:spPr>
        <p:txBody>
          <a:bodyPr lIns="50400" tIns="0" rIns="0" bIns="0" anchor="ctr"/>
          <a:lstStyle>
            <a:lvl1pPr eaLnBrk="0" hangingPunct="0">
              <a:defRPr sz="1400" b="1" i="1">
                <a:solidFill>
                  <a:schemeClr val="tx1"/>
                </a:solidFill>
                <a:latin typeface="Arial"/>
                <a:cs typeface="Arial"/>
              </a:defRPr>
            </a:lvl1pPr>
            <a:lvl2pPr marL="742950" indent="-285750" eaLnBrk="0" hangingPunct="0">
              <a:defRPr sz="1400" b="1" i="1">
                <a:solidFill>
                  <a:schemeClr val="tx1"/>
                </a:solidFill>
                <a:latin typeface="Arial"/>
                <a:cs typeface="Arial"/>
              </a:defRPr>
            </a:lvl2pPr>
            <a:lvl3pPr marL="1143000" indent="-228600" eaLnBrk="0" hangingPunct="0">
              <a:defRPr sz="1400" b="1" i="1">
                <a:solidFill>
                  <a:schemeClr val="tx1"/>
                </a:solidFill>
                <a:latin typeface="Arial"/>
                <a:cs typeface="Arial"/>
              </a:defRPr>
            </a:lvl3pPr>
            <a:lvl4pPr marL="1600200" indent="-228600" eaLnBrk="0" hangingPunct="0">
              <a:defRPr sz="1400" b="1" i="1">
                <a:solidFill>
                  <a:schemeClr val="tx1"/>
                </a:solidFill>
                <a:latin typeface="Arial"/>
                <a:cs typeface="Arial"/>
              </a:defRPr>
            </a:lvl4pPr>
            <a:lvl5pPr marL="2057400" indent="-228600" eaLnBrk="0" hangingPunct="0">
              <a:defRPr sz="1400" b="1" i="1">
                <a:solidFill>
                  <a:schemeClr val="tx1"/>
                </a:solidFill>
                <a:latin typeface="Arial"/>
                <a:cs typeface="Arial"/>
              </a:defRPr>
            </a:lvl5pPr>
            <a:lvl6pPr marL="2514600" indent="-228600" algn="ctr" eaLnBrk="0" fontAlgn="base" hangingPunct="0">
              <a:spcBef>
                <a:spcPct val="0"/>
              </a:spcBef>
              <a:spcAft>
                <a:spcPct val="0"/>
              </a:spcAft>
              <a:defRPr sz="1400" b="1" i="1">
                <a:solidFill>
                  <a:schemeClr val="tx1"/>
                </a:solidFill>
                <a:latin typeface="Arial"/>
                <a:cs typeface="Arial"/>
              </a:defRPr>
            </a:lvl6pPr>
            <a:lvl7pPr marL="2971800" indent="-228600" algn="ctr" eaLnBrk="0" fontAlgn="base" hangingPunct="0">
              <a:spcBef>
                <a:spcPct val="0"/>
              </a:spcBef>
              <a:spcAft>
                <a:spcPct val="0"/>
              </a:spcAft>
              <a:defRPr sz="1400" b="1" i="1">
                <a:solidFill>
                  <a:schemeClr val="tx1"/>
                </a:solidFill>
                <a:latin typeface="Arial"/>
                <a:cs typeface="Arial"/>
              </a:defRPr>
            </a:lvl7pPr>
            <a:lvl8pPr marL="3429000" indent="-228600" algn="ctr" eaLnBrk="0" fontAlgn="base" hangingPunct="0">
              <a:spcBef>
                <a:spcPct val="0"/>
              </a:spcBef>
              <a:spcAft>
                <a:spcPct val="0"/>
              </a:spcAft>
              <a:defRPr sz="1400" b="1" i="1">
                <a:solidFill>
                  <a:schemeClr val="tx1"/>
                </a:solidFill>
                <a:latin typeface="Arial"/>
                <a:cs typeface="Arial"/>
              </a:defRPr>
            </a:lvl8pPr>
            <a:lvl9pPr marL="3886200" indent="-228600" algn="ctr" eaLnBrk="0" fontAlgn="base" hangingPunct="0">
              <a:spcBef>
                <a:spcPct val="0"/>
              </a:spcBef>
              <a:spcAft>
                <a:spcPct val="0"/>
              </a:spcAft>
              <a:defRPr sz="1400" b="1" i="1">
                <a:solidFill>
                  <a:schemeClr val="tx1"/>
                </a:solidFill>
                <a:latin typeface="Arial"/>
                <a:cs typeface="Arial"/>
              </a:defRPr>
            </a:lvl9pPr>
          </a:lstStyle>
          <a:p>
            <a:pPr algn="ctr" rtl="0" eaLnBrk="1" hangingPunct="1"/>
            <a:r>
              <a:rPr lang="kk" sz="1000" b="0" i="1" u="none" strike="noStrike">
                <a:solidFill>
                  <a:srgbClr val="32373C"/>
                </a:solidFill>
                <a:latin typeface="Arial"/>
              </a:rPr>
              <a:t>Өзге де қызмет</a:t>
            </a:r>
            <a:endParaRPr lang="de-DE" altLang="de-DE" sz="1050" b="0">
              <a:solidFill>
                <a:schemeClr val="dk1"/>
              </a:solidFill>
            </a:endParaRPr>
          </a:p>
        </p:txBody>
      </p:sp>
      <p:cxnSp>
        <p:nvCxnSpPr>
          <p:cNvPr id="17" name="Gerade Verbindung 14"/>
          <p:cNvCxnSpPr/>
          <p:nvPr/>
        </p:nvCxnSpPr>
        <p:spPr bwMode="auto">
          <a:xfrm>
            <a:off x="4475162" y="1198563"/>
            <a:ext cx="6660000" cy="0"/>
          </a:xfrm>
          <a:prstGeom prst="line">
            <a:avLst/>
          </a:prstGeom>
          <a:solidFill>
            <a:schemeClr val="accent1"/>
          </a:solidFill>
          <a:ln w="28575" cap="flat" cmpd="sng" algn="ctr">
            <a:solidFill>
              <a:schemeClr val="accent1"/>
            </a:solidFill>
            <a:prstDash val="solid"/>
            <a:round/>
            <a:headEnd type="none" w="lg" len="lg"/>
            <a:tailEnd type="none" w="lg" len="lg"/>
          </a:ln>
          <a:effectLst/>
        </p:spPr>
      </p:cxnSp>
      <p:sp>
        <p:nvSpPr>
          <p:cNvPr id="18" name="Rectangle 34"/>
          <p:cNvSpPr>
            <a:spLocks noChangeArrowheads="1"/>
          </p:cNvSpPr>
          <p:nvPr/>
        </p:nvSpPr>
        <p:spPr bwMode="auto">
          <a:xfrm>
            <a:off x="4475162" y="692150"/>
            <a:ext cx="6659999" cy="451431"/>
          </a:xfrm>
          <a:prstGeom prst="rect">
            <a:avLst/>
          </a:prstGeom>
          <a:noFill/>
          <a:ln w="9525">
            <a:noFill/>
            <a:miter lim="800000"/>
          </a:ln>
          <a:effectLst/>
        </p:spPr>
        <p:txBody>
          <a:bodyPr lIns="0" tIns="0" rIns="0" bIns="72000" anchor="b"/>
          <a:lstStyle/>
          <a:p>
            <a:pPr algn="ctr" rtl="0"/>
            <a:r>
              <a:rPr lang="kk" sz="1600" b="1" i="0" u="none" strike="noStrike">
                <a:solidFill>
                  <a:srgbClr val="000000"/>
                </a:solidFill>
                <a:latin typeface="Arial"/>
              </a:rPr>
              <a:t>Тұтынушылармен жұмыс</a:t>
            </a:r>
            <a:endParaRPr lang="en-GB" altLang="de-DE" sz="1600" b="1">
              <a:solidFill>
                <a:srgbClr val="000000"/>
              </a:solidFill>
            </a:endParaRPr>
          </a:p>
        </p:txBody>
      </p:sp>
      <p:sp>
        <p:nvSpPr>
          <p:cNvPr id="19" name="Rounded Rectangle 526"/>
          <p:cNvSpPr/>
          <p:nvPr/>
        </p:nvSpPr>
        <p:spPr bwMode="gray">
          <a:xfrm>
            <a:off x="4475162" y="1874838"/>
            <a:ext cx="2738416" cy="322948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уәкілетті орган бекіткен тарифтер бойынша көрсетілетін қызметтердің сапасына қойылатын талаптарға сәйкес жалпыға бірдей қызмет көрсету қамтамасыз етіледі. </a:t>
            </a:r>
            <a:endParaRPr lang="ru-RU" sz="1400"/>
          </a:p>
          <a:p>
            <a:pPr marL="171450" indent="-171450" rtl="0">
              <a:spcAft>
                <a:spcPts val="600"/>
              </a:spcAft>
              <a:buSzTx/>
              <a:buFont typeface="Wingdings" panose="05000000000000000000" pitchFamily="2" charset="2"/>
              <a:buChar char="§"/>
            </a:pPr>
            <a:r>
              <a:rPr lang="kk" sz="1400" b="0" i="0" u="none" strike="noStrike">
                <a:latin typeface="Arial"/>
              </a:rPr>
              <a:t>Тараптар жасасқан шарттардың және қабылданған шарттық өзара міндеттемелердің талаптарына сәйкес жүзеге асырылады.</a:t>
            </a:r>
            <a:endParaRPr lang="ru-RU" sz="1400"/>
          </a:p>
        </p:txBody>
      </p:sp>
      <p:sp>
        <p:nvSpPr>
          <p:cNvPr id="20" name="Rounded Rectangle 526"/>
          <p:cNvSpPr/>
          <p:nvPr/>
        </p:nvSpPr>
        <p:spPr bwMode="gray">
          <a:xfrm>
            <a:off x="7213829" y="1874838"/>
            <a:ext cx="2224088" cy="326203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жобаны бағалау процесіне тәуелсіз сарапшылардың, қоғамдық ұйымдар мен тұтынушылардың қатысуы </a:t>
            </a:r>
            <a:endParaRPr lang="ru-RU" sz="1400"/>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қоғамдық тыңдауларға қатысу</a:t>
            </a:r>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тұтынушыларды заңнамада көзделген мерзімдерде тарифтердің өзгеруі туралы хабардар ету</a:t>
            </a:r>
            <a:endParaRPr lang="en-US" sz="1400">
              <a:solidFill>
                <a:schemeClr val="dk1"/>
              </a:solidFill>
            </a:endParaRPr>
          </a:p>
        </p:txBody>
      </p:sp>
      <p:sp>
        <p:nvSpPr>
          <p:cNvPr id="21" name="Прямоугольник 20"/>
          <p:cNvSpPr/>
          <p:nvPr/>
        </p:nvSpPr>
        <p:spPr>
          <a:xfrm>
            <a:off x="834310" y="6321425"/>
            <a:ext cx="10862389" cy="518160"/>
          </a:xfrm>
          <a:prstGeom prst="rect">
            <a:avLst/>
          </a:prstGeom>
        </p:spPr>
        <p:txBody>
          <a:bodyPr wrap="square">
            <a:spAutoFit/>
          </a:bodyPr>
          <a:lstStyle/>
          <a:p>
            <a:pPr marL="0" indent="0" rtl="0">
              <a:buFontTx/>
              <a:buNone/>
              <a:defRPr/>
            </a:pPr>
            <a:r>
              <a:rPr lang="kk" sz="1400" b="1" i="0" u="none" strike="noStrike">
                <a:latin typeface="Arial"/>
                <a:cs typeface="Arial"/>
              </a:rPr>
              <a:t>2026 жылдың бірінші жартыжылдығында көрсетілетін қызметтердің сапасына тұтынушылар тарапынан шағымдар жоқ.</a:t>
            </a:r>
            <a:endParaRPr lang="ru-RU" sz="1400" b="1">
              <a:latin typeface="Arial" panose="020B0604020202020204" pitchFamily="34" charset="0"/>
              <a:cs typeface="Arial" panose="020B0604020202020204" pitchFamily="34" charset="0"/>
            </a:endParaRPr>
          </a:p>
        </p:txBody>
      </p:sp>
      <p:sp>
        <p:nvSpPr>
          <p:cNvPr id="22" name="Прямоугольник 21"/>
          <p:cNvSpPr/>
          <p:nvPr/>
        </p:nvSpPr>
        <p:spPr>
          <a:xfrm>
            <a:off x="834311" y="5377626"/>
            <a:ext cx="11043364" cy="944880"/>
          </a:xfrm>
          <a:prstGeom prst="rect">
            <a:avLst/>
          </a:prstGeom>
        </p:spPr>
        <p:txBody>
          <a:bodyPr wrap="square">
            <a:spAutoFit/>
          </a:bodyPr>
          <a:lstStyle/>
          <a:p>
            <a:pPr rtl="0"/>
            <a:r>
              <a:rPr lang="kk" sz="1400" b="0" i="0" u="none" strike="noStrike">
                <a:latin typeface="Arial"/>
              </a:rPr>
              <a:t>Жылыту кезеңі 2026 жылдың қаңтар-наурыз айлары аралығында технологиялық бұзушылықтарсыз және жабдықтың істен шығуынсыз және жылумен жабдықтау жүйесіндегі іркілістерсіз өтті. Жылыту кезеңінде жылу желілеріндегі салқындатқыштың гидравликалық параметрлері есептік мәндерге сәйкес келді, орталық жылумен жабдықтаудың желілік суының температурасы температура кестесіне сәйкес келді.</a:t>
            </a:r>
          </a:p>
        </p:txBody>
      </p:sp>
      <p:sp>
        <p:nvSpPr>
          <p:cNvPr id="23" name="Freeform 223"/>
          <p:cNvSpPr>
            <a:spLocks noEditPoints="1"/>
          </p:cNvSpPr>
          <p:nvPr/>
        </p:nvSpPr>
        <p:spPr bwMode="auto">
          <a:xfrm>
            <a:off x="5888830" y="771075"/>
            <a:ext cx="414338" cy="352425"/>
          </a:xfrm>
          <a:custGeom>
            <a:avLst/>
            <a:gdLst>
              <a:gd name="T0" fmla="*/ 256 w 282"/>
              <a:gd name="T1" fmla="*/ 78 h 240"/>
              <a:gd name="T2" fmla="*/ 228 w 282"/>
              <a:gd name="T3" fmla="*/ 46 h 240"/>
              <a:gd name="T4" fmla="*/ 201 w 282"/>
              <a:gd name="T5" fmla="*/ 46 h 240"/>
              <a:gd name="T6" fmla="*/ 174 w 282"/>
              <a:gd name="T7" fmla="*/ 78 h 240"/>
              <a:gd name="T8" fmla="*/ 163 w 282"/>
              <a:gd name="T9" fmla="*/ 28 h 240"/>
              <a:gd name="T10" fmla="*/ 127 w 282"/>
              <a:gd name="T11" fmla="*/ 52 h 240"/>
              <a:gd name="T12" fmla="*/ 97 w 282"/>
              <a:gd name="T13" fmla="*/ 78 h 240"/>
              <a:gd name="T14" fmla="*/ 89 w 282"/>
              <a:gd name="T15" fmla="*/ 19 h 240"/>
              <a:gd name="T16" fmla="*/ 52 w 282"/>
              <a:gd name="T17" fmla="*/ 53 h 240"/>
              <a:gd name="T18" fmla="*/ 8 w 282"/>
              <a:gd name="T19" fmla="*/ 106 h 240"/>
              <a:gd name="T20" fmla="*/ 1 w 282"/>
              <a:gd name="T21" fmla="*/ 203 h 240"/>
              <a:gd name="T22" fmla="*/ 14 w 282"/>
              <a:gd name="T23" fmla="*/ 207 h 240"/>
              <a:gd name="T24" fmla="*/ 30 w 282"/>
              <a:gd name="T25" fmla="*/ 148 h 240"/>
              <a:gd name="T26" fmla="*/ 46 w 282"/>
              <a:gd name="T27" fmla="*/ 207 h 240"/>
              <a:gd name="T28" fmla="*/ 59 w 282"/>
              <a:gd name="T29" fmla="*/ 203 h 240"/>
              <a:gd name="T30" fmla="*/ 53 w 282"/>
              <a:gd name="T31" fmla="*/ 106 h 240"/>
              <a:gd name="T32" fmla="*/ 67 w 282"/>
              <a:gd name="T33" fmla="*/ 71 h 240"/>
              <a:gd name="T34" fmla="*/ 82 w 282"/>
              <a:gd name="T35" fmla="*/ 106 h 240"/>
              <a:gd name="T36" fmla="*/ 75 w 282"/>
              <a:gd name="T37" fmla="*/ 203 h 240"/>
              <a:gd name="T38" fmla="*/ 88 w 282"/>
              <a:gd name="T39" fmla="*/ 207 h 240"/>
              <a:gd name="T40" fmla="*/ 104 w 282"/>
              <a:gd name="T41" fmla="*/ 148 h 240"/>
              <a:gd name="T42" fmla="*/ 120 w 282"/>
              <a:gd name="T43" fmla="*/ 207 h 240"/>
              <a:gd name="T44" fmla="*/ 133 w 282"/>
              <a:gd name="T45" fmla="*/ 203 h 240"/>
              <a:gd name="T46" fmla="*/ 127 w 282"/>
              <a:gd name="T47" fmla="*/ 106 h 240"/>
              <a:gd name="T48" fmla="*/ 140 w 282"/>
              <a:gd name="T49" fmla="*/ 71 h 240"/>
              <a:gd name="T50" fmla="*/ 156 w 282"/>
              <a:gd name="T51" fmla="*/ 106 h 240"/>
              <a:gd name="T52" fmla="*/ 149 w 282"/>
              <a:gd name="T53" fmla="*/ 203 h 240"/>
              <a:gd name="T54" fmla="*/ 162 w 282"/>
              <a:gd name="T55" fmla="*/ 207 h 240"/>
              <a:gd name="T56" fmla="*/ 178 w 282"/>
              <a:gd name="T57" fmla="*/ 148 h 240"/>
              <a:gd name="T58" fmla="*/ 198 w 282"/>
              <a:gd name="T59" fmla="*/ 199 h 240"/>
              <a:gd name="T60" fmla="*/ 201 w 282"/>
              <a:gd name="T61" fmla="*/ 213 h 240"/>
              <a:gd name="T62" fmla="*/ 192 w 282"/>
              <a:gd name="T63" fmla="*/ 124 h 240"/>
              <a:gd name="T64" fmla="*/ 207 w 282"/>
              <a:gd name="T65" fmla="*/ 68 h 240"/>
              <a:gd name="T66" fmla="*/ 229 w 282"/>
              <a:gd name="T67" fmla="*/ 97 h 240"/>
              <a:gd name="T68" fmla="*/ 221 w 282"/>
              <a:gd name="T69" fmla="*/ 194 h 240"/>
              <a:gd name="T70" fmla="*/ 239 w 282"/>
              <a:gd name="T71" fmla="*/ 216 h 240"/>
              <a:gd name="T72" fmla="*/ 244 w 282"/>
              <a:gd name="T73" fmla="*/ 145 h 240"/>
              <a:gd name="T74" fmla="*/ 272 w 282"/>
              <a:gd name="T75" fmla="*/ 199 h 240"/>
              <a:gd name="T76" fmla="*/ 275 w 282"/>
              <a:gd name="T77" fmla="*/ 213 h 240"/>
              <a:gd name="T78" fmla="*/ 34 w 282"/>
              <a:gd name="T79" fmla="*/ 87 h 240"/>
              <a:gd name="T80" fmla="*/ 17 w 282"/>
              <a:gd name="T81" fmla="*/ 106 h 240"/>
              <a:gd name="T82" fmla="*/ 26 w 282"/>
              <a:gd name="T83" fmla="*/ 128 h 240"/>
              <a:gd name="T84" fmla="*/ 63 w 282"/>
              <a:gd name="T85" fmla="*/ 9 h 240"/>
              <a:gd name="T86" fmla="*/ 67 w 282"/>
              <a:gd name="T87" fmla="*/ 41 h 240"/>
              <a:gd name="T88" fmla="*/ 67 w 282"/>
              <a:gd name="T89" fmla="*/ 51 h 240"/>
              <a:gd name="T90" fmla="*/ 108 w 282"/>
              <a:gd name="T91" fmla="*/ 87 h 240"/>
              <a:gd name="T92" fmla="*/ 91 w 282"/>
              <a:gd name="T93" fmla="*/ 106 h 240"/>
              <a:gd name="T94" fmla="*/ 98 w 282"/>
              <a:gd name="T95" fmla="*/ 134 h 240"/>
              <a:gd name="T96" fmla="*/ 110 w 282"/>
              <a:gd name="T97" fmla="*/ 134 h 240"/>
              <a:gd name="T98" fmla="*/ 148 w 282"/>
              <a:gd name="T99" fmla="*/ 39 h 240"/>
              <a:gd name="T100" fmla="*/ 136 w 282"/>
              <a:gd name="T101" fmla="*/ 52 h 240"/>
              <a:gd name="T102" fmla="*/ 142 w 282"/>
              <a:gd name="T103" fmla="*/ 61 h 240"/>
              <a:gd name="T104" fmla="*/ 178 w 282"/>
              <a:gd name="T105" fmla="*/ 119 h 240"/>
              <a:gd name="T106" fmla="*/ 179 w 282"/>
              <a:gd name="T107" fmla="*/ 139 h 240"/>
              <a:gd name="T108" fmla="*/ 178 w 282"/>
              <a:gd name="T109" fmla="*/ 128 h 240"/>
              <a:gd name="T110" fmla="*/ 228 w 282"/>
              <a:gd name="T111" fmla="*/ 19 h 240"/>
              <a:gd name="T112" fmla="*/ 201 w 282"/>
              <a:gd name="T113" fmla="*/ 19 h 240"/>
              <a:gd name="T114" fmla="*/ 219 w 282"/>
              <a:gd name="T115" fmla="*/ 50 h 240"/>
              <a:gd name="T116" fmla="*/ 265 w 282"/>
              <a:gd name="T117" fmla="*/ 106 h 240"/>
              <a:gd name="T118" fmla="*/ 248 w 282"/>
              <a:gd name="T119" fmla="*/ 87 h 240"/>
              <a:gd name="T120" fmla="*/ 252 w 282"/>
              <a:gd name="T121" fmla="*/ 1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40">
                <a:moveTo>
                  <a:pt x="277" y="137"/>
                </a:moveTo>
                <a:cubicBezTo>
                  <a:pt x="267" y="131"/>
                  <a:pt x="267" y="131"/>
                  <a:pt x="267" y="131"/>
                </a:cubicBezTo>
                <a:cubicBezTo>
                  <a:pt x="266" y="131"/>
                  <a:pt x="266" y="130"/>
                  <a:pt x="266" y="129"/>
                </a:cubicBezTo>
                <a:cubicBezTo>
                  <a:pt x="266" y="124"/>
                  <a:pt x="266" y="124"/>
                  <a:pt x="266" y="124"/>
                </a:cubicBezTo>
                <a:cubicBezTo>
                  <a:pt x="271" y="120"/>
                  <a:pt x="274" y="113"/>
                  <a:pt x="274" y="106"/>
                </a:cubicBezTo>
                <a:cubicBezTo>
                  <a:pt x="274" y="97"/>
                  <a:pt x="274" y="97"/>
                  <a:pt x="274" y="97"/>
                </a:cubicBezTo>
                <a:cubicBezTo>
                  <a:pt x="274" y="86"/>
                  <a:pt x="266" y="78"/>
                  <a:pt x="256" y="78"/>
                </a:cubicBezTo>
                <a:cubicBezTo>
                  <a:pt x="248" y="78"/>
                  <a:pt x="248" y="78"/>
                  <a:pt x="248" y="78"/>
                </a:cubicBezTo>
                <a:cubicBezTo>
                  <a:pt x="247" y="78"/>
                  <a:pt x="246" y="78"/>
                  <a:pt x="245" y="78"/>
                </a:cubicBezTo>
                <a:cubicBezTo>
                  <a:pt x="245" y="70"/>
                  <a:pt x="245" y="70"/>
                  <a:pt x="245" y="70"/>
                </a:cubicBezTo>
                <a:cubicBezTo>
                  <a:pt x="245" y="66"/>
                  <a:pt x="243" y="62"/>
                  <a:pt x="239" y="60"/>
                </a:cubicBezTo>
                <a:cubicBezTo>
                  <a:pt x="229" y="53"/>
                  <a:pt x="229" y="53"/>
                  <a:pt x="229" y="53"/>
                </a:cubicBezTo>
                <a:cubicBezTo>
                  <a:pt x="229" y="53"/>
                  <a:pt x="228" y="52"/>
                  <a:pt x="228" y="52"/>
                </a:cubicBezTo>
                <a:cubicBezTo>
                  <a:pt x="228" y="46"/>
                  <a:pt x="228" y="46"/>
                  <a:pt x="228" y="46"/>
                </a:cubicBezTo>
                <a:cubicBezTo>
                  <a:pt x="234" y="42"/>
                  <a:pt x="237" y="36"/>
                  <a:pt x="237" y="28"/>
                </a:cubicBezTo>
                <a:cubicBezTo>
                  <a:pt x="237" y="19"/>
                  <a:pt x="237" y="19"/>
                  <a:pt x="237" y="19"/>
                </a:cubicBezTo>
                <a:cubicBezTo>
                  <a:pt x="237" y="9"/>
                  <a:pt x="229" y="0"/>
                  <a:pt x="218" y="0"/>
                </a:cubicBezTo>
                <a:cubicBezTo>
                  <a:pt x="211" y="0"/>
                  <a:pt x="211" y="0"/>
                  <a:pt x="211" y="0"/>
                </a:cubicBezTo>
                <a:cubicBezTo>
                  <a:pt x="201" y="0"/>
                  <a:pt x="192" y="9"/>
                  <a:pt x="192" y="19"/>
                </a:cubicBezTo>
                <a:cubicBezTo>
                  <a:pt x="192" y="28"/>
                  <a:pt x="192" y="28"/>
                  <a:pt x="192" y="28"/>
                </a:cubicBezTo>
                <a:cubicBezTo>
                  <a:pt x="192" y="35"/>
                  <a:pt x="196" y="42"/>
                  <a:pt x="201" y="46"/>
                </a:cubicBezTo>
                <a:cubicBezTo>
                  <a:pt x="201" y="52"/>
                  <a:pt x="201" y="52"/>
                  <a:pt x="201" y="52"/>
                </a:cubicBezTo>
                <a:cubicBezTo>
                  <a:pt x="201" y="52"/>
                  <a:pt x="200" y="53"/>
                  <a:pt x="200" y="53"/>
                </a:cubicBezTo>
                <a:cubicBezTo>
                  <a:pt x="190" y="60"/>
                  <a:pt x="190" y="60"/>
                  <a:pt x="190" y="60"/>
                </a:cubicBezTo>
                <a:cubicBezTo>
                  <a:pt x="186" y="62"/>
                  <a:pt x="184" y="66"/>
                  <a:pt x="184" y="70"/>
                </a:cubicBezTo>
                <a:cubicBezTo>
                  <a:pt x="184" y="78"/>
                  <a:pt x="184" y="78"/>
                  <a:pt x="184" y="78"/>
                </a:cubicBezTo>
                <a:cubicBezTo>
                  <a:pt x="183" y="78"/>
                  <a:pt x="182" y="78"/>
                  <a:pt x="182" y="78"/>
                </a:cubicBezTo>
                <a:cubicBezTo>
                  <a:pt x="174" y="78"/>
                  <a:pt x="174" y="78"/>
                  <a:pt x="174" y="78"/>
                </a:cubicBezTo>
                <a:cubicBezTo>
                  <a:pt x="173" y="78"/>
                  <a:pt x="172" y="78"/>
                  <a:pt x="171" y="78"/>
                </a:cubicBezTo>
                <a:cubicBezTo>
                  <a:pt x="171" y="70"/>
                  <a:pt x="171" y="70"/>
                  <a:pt x="171" y="70"/>
                </a:cubicBezTo>
                <a:cubicBezTo>
                  <a:pt x="171" y="66"/>
                  <a:pt x="169" y="62"/>
                  <a:pt x="165" y="60"/>
                </a:cubicBezTo>
                <a:cubicBezTo>
                  <a:pt x="155" y="53"/>
                  <a:pt x="155" y="53"/>
                  <a:pt x="155" y="53"/>
                </a:cubicBezTo>
                <a:cubicBezTo>
                  <a:pt x="155" y="53"/>
                  <a:pt x="154" y="52"/>
                  <a:pt x="154" y="52"/>
                </a:cubicBezTo>
                <a:cubicBezTo>
                  <a:pt x="154" y="46"/>
                  <a:pt x="154" y="46"/>
                  <a:pt x="154" y="46"/>
                </a:cubicBezTo>
                <a:cubicBezTo>
                  <a:pt x="160" y="42"/>
                  <a:pt x="163" y="36"/>
                  <a:pt x="163" y="28"/>
                </a:cubicBezTo>
                <a:cubicBezTo>
                  <a:pt x="163" y="19"/>
                  <a:pt x="163" y="19"/>
                  <a:pt x="163" y="19"/>
                </a:cubicBezTo>
                <a:cubicBezTo>
                  <a:pt x="163" y="9"/>
                  <a:pt x="155" y="0"/>
                  <a:pt x="144" y="0"/>
                </a:cubicBezTo>
                <a:cubicBezTo>
                  <a:pt x="137" y="0"/>
                  <a:pt x="137" y="0"/>
                  <a:pt x="137" y="0"/>
                </a:cubicBezTo>
                <a:cubicBezTo>
                  <a:pt x="127" y="0"/>
                  <a:pt x="118" y="9"/>
                  <a:pt x="118" y="19"/>
                </a:cubicBezTo>
                <a:cubicBezTo>
                  <a:pt x="118" y="28"/>
                  <a:pt x="118" y="28"/>
                  <a:pt x="118" y="28"/>
                </a:cubicBezTo>
                <a:cubicBezTo>
                  <a:pt x="118" y="35"/>
                  <a:pt x="122" y="42"/>
                  <a:pt x="127" y="46"/>
                </a:cubicBezTo>
                <a:cubicBezTo>
                  <a:pt x="127" y="52"/>
                  <a:pt x="127" y="52"/>
                  <a:pt x="127" y="52"/>
                </a:cubicBezTo>
                <a:cubicBezTo>
                  <a:pt x="127" y="52"/>
                  <a:pt x="126" y="53"/>
                  <a:pt x="126" y="53"/>
                </a:cubicBezTo>
                <a:cubicBezTo>
                  <a:pt x="116" y="60"/>
                  <a:pt x="116" y="60"/>
                  <a:pt x="116" y="60"/>
                </a:cubicBezTo>
                <a:cubicBezTo>
                  <a:pt x="112" y="62"/>
                  <a:pt x="110" y="66"/>
                  <a:pt x="110" y="70"/>
                </a:cubicBezTo>
                <a:cubicBezTo>
                  <a:pt x="110" y="78"/>
                  <a:pt x="110" y="78"/>
                  <a:pt x="110" y="78"/>
                </a:cubicBezTo>
                <a:cubicBezTo>
                  <a:pt x="109" y="78"/>
                  <a:pt x="109" y="78"/>
                  <a:pt x="108" y="78"/>
                </a:cubicBezTo>
                <a:cubicBezTo>
                  <a:pt x="101" y="78"/>
                  <a:pt x="101" y="78"/>
                  <a:pt x="101" y="78"/>
                </a:cubicBezTo>
                <a:cubicBezTo>
                  <a:pt x="99" y="78"/>
                  <a:pt x="98" y="78"/>
                  <a:pt x="97" y="78"/>
                </a:cubicBezTo>
                <a:cubicBezTo>
                  <a:pt x="97" y="70"/>
                  <a:pt x="97" y="70"/>
                  <a:pt x="97" y="70"/>
                </a:cubicBezTo>
                <a:cubicBezTo>
                  <a:pt x="97" y="66"/>
                  <a:pt x="95" y="62"/>
                  <a:pt x="92" y="60"/>
                </a:cubicBezTo>
                <a:cubicBezTo>
                  <a:pt x="81" y="53"/>
                  <a:pt x="81" y="53"/>
                  <a:pt x="81" y="53"/>
                </a:cubicBezTo>
                <a:cubicBezTo>
                  <a:pt x="81" y="53"/>
                  <a:pt x="80" y="52"/>
                  <a:pt x="80" y="52"/>
                </a:cubicBezTo>
                <a:cubicBezTo>
                  <a:pt x="80" y="46"/>
                  <a:pt x="80" y="46"/>
                  <a:pt x="80" y="46"/>
                </a:cubicBezTo>
                <a:cubicBezTo>
                  <a:pt x="86" y="42"/>
                  <a:pt x="89" y="36"/>
                  <a:pt x="89" y="28"/>
                </a:cubicBezTo>
                <a:cubicBezTo>
                  <a:pt x="89" y="19"/>
                  <a:pt x="89" y="19"/>
                  <a:pt x="89" y="19"/>
                </a:cubicBezTo>
                <a:cubicBezTo>
                  <a:pt x="89" y="9"/>
                  <a:pt x="81" y="0"/>
                  <a:pt x="70" y="0"/>
                </a:cubicBezTo>
                <a:cubicBezTo>
                  <a:pt x="63" y="0"/>
                  <a:pt x="63" y="0"/>
                  <a:pt x="63" y="0"/>
                </a:cubicBezTo>
                <a:cubicBezTo>
                  <a:pt x="53" y="0"/>
                  <a:pt x="44" y="9"/>
                  <a:pt x="44" y="19"/>
                </a:cubicBezTo>
                <a:cubicBezTo>
                  <a:pt x="44" y="28"/>
                  <a:pt x="44" y="28"/>
                  <a:pt x="44" y="28"/>
                </a:cubicBezTo>
                <a:cubicBezTo>
                  <a:pt x="44" y="35"/>
                  <a:pt x="48" y="42"/>
                  <a:pt x="53" y="46"/>
                </a:cubicBezTo>
                <a:cubicBezTo>
                  <a:pt x="53" y="52"/>
                  <a:pt x="53" y="52"/>
                  <a:pt x="53" y="52"/>
                </a:cubicBezTo>
                <a:cubicBezTo>
                  <a:pt x="53" y="52"/>
                  <a:pt x="53" y="53"/>
                  <a:pt x="52" y="53"/>
                </a:cubicBezTo>
                <a:cubicBezTo>
                  <a:pt x="42" y="60"/>
                  <a:pt x="42" y="60"/>
                  <a:pt x="42" y="60"/>
                </a:cubicBezTo>
                <a:cubicBezTo>
                  <a:pt x="38" y="62"/>
                  <a:pt x="36" y="66"/>
                  <a:pt x="36" y="70"/>
                </a:cubicBezTo>
                <a:cubicBezTo>
                  <a:pt x="36" y="78"/>
                  <a:pt x="36" y="78"/>
                  <a:pt x="36" y="78"/>
                </a:cubicBezTo>
                <a:cubicBezTo>
                  <a:pt x="35" y="78"/>
                  <a:pt x="35" y="78"/>
                  <a:pt x="34" y="78"/>
                </a:cubicBezTo>
                <a:cubicBezTo>
                  <a:pt x="27" y="78"/>
                  <a:pt x="27" y="78"/>
                  <a:pt x="27" y="78"/>
                </a:cubicBezTo>
                <a:cubicBezTo>
                  <a:pt x="16" y="78"/>
                  <a:pt x="8" y="86"/>
                  <a:pt x="8" y="97"/>
                </a:cubicBezTo>
                <a:cubicBezTo>
                  <a:pt x="8" y="106"/>
                  <a:pt x="8" y="106"/>
                  <a:pt x="8" y="106"/>
                </a:cubicBezTo>
                <a:cubicBezTo>
                  <a:pt x="8" y="113"/>
                  <a:pt x="11" y="119"/>
                  <a:pt x="17" y="124"/>
                </a:cubicBezTo>
                <a:cubicBezTo>
                  <a:pt x="17" y="129"/>
                  <a:pt x="17" y="129"/>
                  <a:pt x="17" y="129"/>
                </a:cubicBezTo>
                <a:cubicBezTo>
                  <a:pt x="17" y="130"/>
                  <a:pt x="16" y="131"/>
                  <a:pt x="15" y="131"/>
                </a:cubicBezTo>
                <a:cubicBezTo>
                  <a:pt x="5" y="137"/>
                  <a:pt x="5" y="137"/>
                  <a:pt x="5" y="137"/>
                </a:cubicBezTo>
                <a:cubicBezTo>
                  <a:pt x="2" y="139"/>
                  <a:pt x="0" y="143"/>
                  <a:pt x="0" y="147"/>
                </a:cubicBezTo>
                <a:cubicBezTo>
                  <a:pt x="0" y="194"/>
                  <a:pt x="0" y="194"/>
                  <a:pt x="0" y="194"/>
                </a:cubicBezTo>
                <a:cubicBezTo>
                  <a:pt x="0" y="197"/>
                  <a:pt x="0" y="200"/>
                  <a:pt x="1" y="203"/>
                </a:cubicBezTo>
                <a:cubicBezTo>
                  <a:pt x="3" y="207"/>
                  <a:pt x="5" y="211"/>
                  <a:pt x="7" y="213"/>
                </a:cubicBezTo>
                <a:cubicBezTo>
                  <a:pt x="7" y="214"/>
                  <a:pt x="8" y="215"/>
                  <a:pt x="8" y="216"/>
                </a:cubicBezTo>
                <a:cubicBezTo>
                  <a:pt x="8" y="235"/>
                  <a:pt x="8" y="235"/>
                  <a:pt x="8" y="235"/>
                </a:cubicBezTo>
                <a:cubicBezTo>
                  <a:pt x="8" y="238"/>
                  <a:pt x="10" y="240"/>
                  <a:pt x="12" y="240"/>
                </a:cubicBezTo>
                <a:cubicBezTo>
                  <a:pt x="15" y="240"/>
                  <a:pt x="17" y="238"/>
                  <a:pt x="17" y="235"/>
                </a:cubicBezTo>
                <a:cubicBezTo>
                  <a:pt x="17" y="216"/>
                  <a:pt x="17" y="216"/>
                  <a:pt x="17" y="216"/>
                </a:cubicBezTo>
                <a:cubicBezTo>
                  <a:pt x="17" y="213"/>
                  <a:pt x="16" y="210"/>
                  <a:pt x="14" y="207"/>
                </a:cubicBezTo>
                <a:cubicBezTo>
                  <a:pt x="13" y="206"/>
                  <a:pt x="11" y="203"/>
                  <a:pt x="10" y="199"/>
                </a:cubicBezTo>
                <a:cubicBezTo>
                  <a:pt x="9" y="198"/>
                  <a:pt x="9" y="196"/>
                  <a:pt x="9" y="194"/>
                </a:cubicBezTo>
                <a:cubicBezTo>
                  <a:pt x="9" y="147"/>
                  <a:pt x="9" y="147"/>
                  <a:pt x="9" y="147"/>
                </a:cubicBezTo>
                <a:cubicBezTo>
                  <a:pt x="9" y="146"/>
                  <a:pt x="9" y="146"/>
                  <a:pt x="10" y="145"/>
                </a:cubicBezTo>
                <a:cubicBezTo>
                  <a:pt x="18" y="140"/>
                  <a:pt x="18" y="140"/>
                  <a:pt x="18" y="140"/>
                </a:cubicBezTo>
                <a:cubicBezTo>
                  <a:pt x="22" y="145"/>
                  <a:pt x="22" y="145"/>
                  <a:pt x="22" y="145"/>
                </a:cubicBezTo>
                <a:cubicBezTo>
                  <a:pt x="24" y="147"/>
                  <a:pt x="27" y="148"/>
                  <a:pt x="30" y="148"/>
                </a:cubicBezTo>
                <a:cubicBezTo>
                  <a:pt x="33" y="148"/>
                  <a:pt x="36" y="147"/>
                  <a:pt x="38" y="145"/>
                </a:cubicBezTo>
                <a:cubicBezTo>
                  <a:pt x="43" y="140"/>
                  <a:pt x="43" y="140"/>
                  <a:pt x="43" y="140"/>
                </a:cubicBezTo>
                <a:cubicBezTo>
                  <a:pt x="50" y="145"/>
                  <a:pt x="50" y="145"/>
                  <a:pt x="50" y="145"/>
                </a:cubicBezTo>
                <a:cubicBezTo>
                  <a:pt x="51" y="146"/>
                  <a:pt x="51" y="146"/>
                  <a:pt x="51" y="147"/>
                </a:cubicBezTo>
                <a:cubicBezTo>
                  <a:pt x="51" y="194"/>
                  <a:pt x="51" y="194"/>
                  <a:pt x="51" y="194"/>
                </a:cubicBezTo>
                <a:cubicBezTo>
                  <a:pt x="51" y="196"/>
                  <a:pt x="51" y="198"/>
                  <a:pt x="51" y="199"/>
                </a:cubicBezTo>
                <a:cubicBezTo>
                  <a:pt x="49" y="203"/>
                  <a:pt x="47" y="206"/>
                  <a:pt x="46" y="207"/>
                </a:cubicBezTo>
                <a:cubicBezTo>
                  <a:pt x="44" y="210"/>
                  <a:pt x="43" y="213"/>
                  <a:pt x="43" y="216"/>
                </a:cubicBezTo>
                <a:cubicBezTo>
                  <a:pt x="43" y="235"/>
                  <a:pt x="43" y="235"/>
                  <a:pt x="43" y="235"/>
                </a:cubicBezTo>
                <a:cubicBezTo>
                  <a:pt x="43" y="238"/>
                  <a:pt x="45" y="240"/>
                  <a:pt x="48" y="240"/>
                </a:cubicBezTo>
                <a:cubicBezTo>
                  <a:pt x="51" y="240"/>
                  <a:pt x="53" y="238"/>
                  <a:pt x="53" y="235"/>
                </a:cubicBezTo>
                <a:cubicBezTo>
                  <a:pt x="53" y="216"/>
                  <a:pt x="53" y="216"/>
                  <a:pt x="53" y="216"/>
                </a:cubicBezTo>
                <a:cubicBezTo>
                  <a:pt x="53" y="215"/>
                  <a:pt x="53" y="214"/>
                  <a:pt x="54" y="213"/>
                </a:cubicBezTo>
                <a:cubicBezTo>
                  <a:pt x="55" y="211"/>
                  <a:pt x="57" y="207"/>
                  <a:pt x="59" y="203"/>
                </a:cubicBezTo>
                <a:cubicBezTo>
                  <a:pt x="60" y="200"/>
                  <a:pt x="61" y="197"/>
                  <a:pt x="61" y="194"/>
                </a:cubicBezTo>
                <a:cubicBezTo>
                  <a:pt x="61" y="147"/>
                  <a:pt x="61" y="147"/>
                  <a:pt x="61" y="147"/>
                </a:cubicBezTo>
                <a:cubicBezTo>
                  <a:pt x="61" y="143"/>
                  <a:pt x="59" y="139"/>
                  <a:pt x="55" y="137"/>
                </a:cubicBezTo>
                <a:cubicBezTo>
                  <a:pt x="45" y="131"/>
                  <a:pt x="45" y="131"/>
                  <a:pt x="45" y="131"/>
                </a:cubicBezTo>
                <a:cubicBezTo>
                  <a:pt x="44" y="131"/>
                  <a:pt x="44" y="130"/>
                  <a:pt x="44" y="129"/>
                </a:cubicBezTo>
                <a:cubicBezTo>
                  <a:pt x="44" y="124"/>
                  <a:pt x="44" y="124"/>
                  <a:pt x="44" y="124"/>
                </a:cubicBezTo>
                <a:cubicBezTo>
                  <a:pt x="49" y="120"/>
                  <a:pt x="53" y="113"/>
                  <a:pt x="53" y="106"/>
                </a:cubicBezTo>
                <a:cubicBezTo>
                  <a:pt x="53" y="97"/>
                  <a:pt x="53" y="97"/>
                  <a:pt x="53" y="97"/>
                </a:cubicBezTo>
                <a:cubicBezTo>
                  <a:pt x="53" y="91"/>
                  <a:pt x="50" y="85"/>
                  <a:pt x="45" y="82"/>
                </a:cubicBezTo>
                <a:cubicBezTo>
                  <a:pt x="45" y="70"/>
                  <a:pt x="45" y="70"/>
                  <a:pt x="45" y="70"/>
                </a:cubicBezTo>
                <a:cubicBezTo>
                  <a:pt x="45" y="69"/>
                  <a:pt x="46" y="68"/>
                  <a:pt x="47" y="67"/>
                </a:cubicBezTo>
                <a:cubicBezTo>
                  <a:pt x="54" y="63"/>
                  <a:pt x="54" y="63"/>
                  <a:pt x="54" y="63"/>
                </a:cubicBezTo>
                <a:cubicBezTo>
                  <a:pt x="59" y="68"/>
                  <a:pt x="59" y="68"/>
                  <a:pt x="59" y="68"/>
                </a:cubicBezTo>
                <a:cubicBezTo>
                  <a:pt x="61" y="70"/>
                  <a:pt x="64" y="71"/>
                  <a:pt x="67" y="71"/>
                </a:cubicBezTo>
                <a:cubicBezTo>
                  <a:pt x="70" y="71"/>
                  <a:pt x="73" y="70"/>
                  <a:pt x="75" y="68"/>
                </a:cubicBezTo>
                <a:cubicBezTo>
                  <a:pt x="79" y="63"/>
                  <a:pt x="79" y="63"/>
                  <a:pt x="79" y="63"/>
                </a:cubicBezTo>
                <a:cubicBezTo>
                  <a:pt x="87" y="67"/>
                  <a:pt x="87" y="67"/>
                  <a:pt x="87" y="67"/>
                </a:cubicBezTo>
                <a:cubicBezTo>
                  <a:pt x="88" y="68"/>
                  <a:pt x="88" y="69"/>
                  <a:pt x="88" y="70"/>
                </a:cubicBezTo>
                <a:cubicBezTo>
                  <a:pt x="88" y="83"/>
                  <a:pt x="88" y="83"/>
                  <a:pt x="88" y="83"/>
                </a:cubicBezTo>
                <a:cubicBezTo>
                  <a:pt x="84" y="86"/>
                  <a:pt x="82" y="91"/>
                  <a:pt x="82" y="97"/>
                </a:cubicBezTo>
                <a:cubicBezTo>
                  <a:pt x="82" y="106"/>
                  <a:pt x="82" y="106"/>
                  <a:pt x="82" y="106"/>
                </a:cubicBezTo>
                <a:cubicBezTo>
                  <a:pt x="82" y="113"/>
                  <a:pt x="85" y="119"/>
                  <a:pt x="90" y="124"/>
                </a:cubicBezTo>
                <a:cubicBezTo>
                  <a:pt x="90" y="129"/>
                  <a:pt x="90" y="129"/>
                  <a:pt x="90" y="129"/>
                </a:cubicBezTo>
                <a:cubicBezTo>
                  <a:pt x="90" y="130"/>
                  <a:pt x="90" y="131"/>
                  <a:pt x="89" y="131"/>
                </a:cubicBezTo>
                <a:cubicBezTo>
                  <a:pt x="79" y="137"/>
                  <a:pt x="79" y="137"/>
                  <a:pt x="79" y="137"/>
                </a:cubicBezTo>
                <a:cubicBezTo>
                  <a:pt x="76" y="139"/>
                  <a:pt x="74" y="143"/>
                  <a:pt x="74" y="147"/>
                </a:cubicBezTo>
                <a:cubicBezTo>
                  <a:pt x="74" y="194"/>
                  <a:pt x="74" y="194"/>
                  <a:pt x="74" y="194"/>
                </a:cubicBezTo>
                <a:cubicBezTo>
                  <a:pt x="74" y="197"/>
                  <a:pt x="74" y="200"/>
                  <a:pt x="75" y="203"/>
                </a:cubicBezTo>
                <a:cubicBezTo>
                  <a:pt x="77" y="207"/>
                  <a:pt x="79" y="211"/>
                  <a:pt x="81" y="213"/>
                </a:cubicBezTo>
                <a:cubicBezTo>
                  <a:pt x="81" y="214"/>
                  <a:pt x="82" y="215"/>
                  <a:pt x="82" y="216"/>
                </a:cubicBezTo>
                <a:cubicBezTo>
                  <a:pt x="82" y="235"/>
                  <a:pt x="82" y="235"/>
                  <a:pt x="82" y="235"/>
                </a:cubicBezTo>
                <a:cubicBezTo>
                  <a:pt x="82" y="238"/>
                  <a:pt x="84" y="240"/>
                  <a:pt x="86" y="240"/>
                </a:cubicBezTo>
                <a:cubicBezTo>
                  <a:pt x="89" y="240"/>
                  <a:pt x="91" y="238"/>
                  <a:pt x="91" y="235"/>
                </a:cubicBezTo>
                <a:cubicBezTo>
                  <a:pt x="91" y="216"/>
                  <a:pt x="91" y="216"/>
                  <a:pt x="91" y="216"/>
                </a:cubicBezTo>
                <a:cubicBezTo>
                  <a:pt x="91" y="213"/>
                  <a:pt x="90" y="210"/>
                  <a:pt x="88" y="207"/>
                </a:cubicBezTo>
                <a:cubicBezTo>
                  <a:pt x="87" y="206"/>
                  <a:pt x="85" y="203"/>
                  <a:pt x="84" y="199"/>
                </a:cubicBezTo>
                <a:cubicBezTo>
                  <a:pt x="83" y="198"/>
                  <a:pt x="83" y="196"/>
                  <a:pt x="83" y="194"/>
                </a:cubicBezTo>
                <a:cubicBezTo>
                  <a:pt x="83" y="147"/>
                  <a:pt x="83" y="147"/>
                  <a:pt x="83" y="147"/>
                </a:cubicBezTo>
                <a:cubicBezTo>
                  <a:pt x="83" y="146"/>
                  <a:pt x="83" y="146"/>
                  <a:pt x="84" y="145"/>
                </a:cubicBezTo>
                <a:cubicBezTo>
                  <a:pt x="91" y="140"/>
                  <a:pt x="91" y="140"/>
                  <a:pt x="91" y="140"/>
                </a:cubicBezTo>
                <a:cubicBezTo>
                  <a:pt x="96" y="145"/>
                  <a:pt x="96" y="145"/>
                  <a:pt x="96" y="145"/>
                </a:cubicBezTo>
                <a:cubicBezTo>
                  <a:pt x="98" y="147"/>
                  <a:pt x="101" y="148"/>
                  <a:pt x="104" y="148"/>
                </a:cubicBezTo>
                <a:cubicBezTo>
                  <a:pt x="107" y="148"/>
                  <a:pt x="110" y="147"/>
                  <a:pt x="112" y="145"/>
                </a:cubicBezTo>
                <a:cubicBezTo>
                  <a:pt x="117" y="140"/>
                  <a:pt x="117" y="140"/>
                  <a:pt x="117" y="140"/>
                </a:cubicBezTo>
                <a:cubicBezTo>
                  <a:pt x="124" y="145"/>
                  <a:pt x="124" y="145"/>
                  <a:pt x="124" y="145"/>
                </a:cubicBezTo>
                <a:cubicBezTo>
                  <a:pt x="125" y="146"/>
                  <a:pt x="125" y="146"/>
                  <a:pt x="125" y="147"/>
                </a:cubicBezTo>
                <a:cubicBezTo>
                  <a:pt x="125" y="194"/>
                  <a:pt x="125" y="194"/>
                  <a:pt x="125" y="194"/>
                </a:cubicBezTo>
                <a:cubicBezTo>
                  <a:pt x="125" y="196"/>
                  <a:pt x="125" y="198"/>
                  <a:pt x="124" y="199"/>
                </a:cubicBezTo>
                <a:cubicBezTo>
                  <a:pt x="123" y="203"/>
                  <a:pt x="121" y="206"/>
                  <a:pt x="120" y="207"/>
                </a:cubicBezTo>
                <a:cubicBezTo>
                  <a:pt x="118" y="210"/>
                  <a:pt x="117" y="213"/>
                  <a:pt x="117" y="216"/>
                </a:cubicBezTo>
                <a:cubicBezTo>
                  <a:pt x="117" y="235"/>
                  <a:pt x="117" y="235"/>
                  <a:pt x="117" y="235"/>
                </a:cubicBezTo>
                <a:cubicBezTo>
                  <a:pt x="117" y="238"/>
                  <a:pt x="119" y="240"/>
                  <a:pt x="122" y="240"/>
                </a:cubicBezTo>
                <a:cubicBezTo>
                  <a:pt x="124" y="240"/>
                  <a:pt x="127" y="238"/>
                  <a:pt x="127" y="235"/>
                </a:cubicBezTo>
                <a:cubicBezTo>
                  <a:pt x="127" y="216"/>
                  <a:pt x="127" y="216"/>
                  <a:pt x="127" y="216"/>
                </a:cubicBezTo>
                <a:cubicBezTo>
                  <a:pt x="127" y="215"/>
                  <a:pt x="127" y="214"/>
                  <a:pt x="127" y="213"/>
                </a:cubicBezTo>
                <a:cubicBezTo>
                  <a:pt x="129" y="211"/>
                  <a:pt x="131" y="207"/>
                  <a:pt x="133" y="203"/>
                </a:cubicBezTo>
                <a:cubicBezTo>
                  <a:pt x="134" y="200"/>
                  <a:pt x="135" y="197"/>
                  <a:pt x="135" y="194"/>
                </a:cubicBezTo>
                <a:cubicBezTo>
                  <a:pt x="135" y="147"/>
                  <a:pt x="135" y="147"/>
                  <a:pt x="135" y="147"/>
                </a:cubicBezTo>
                <a:cubicBezTo>
                  <a:pt x="135" y="143"/>
                  <a:pt x="132" y="139"/>
                  <a:pt x="129" y="137"/>
                </a:cubicBezTo>
                <a:cubicBezTo>
                  <a:pt x="119" y="131"/>
                  <a:pt x="119" y="131"/>
                  <a:pt x="119" y="131"/>
                </a:cubicBezTo>
                <a:cubicBezTo>
                  <a:pt x="118" y="131"/>
                  <a:pt x="118" y="130"/>
                  <a:pt x="118" y="129"/>
                </a:cubicBezTo>
                <a:cubicBezTo>
                  <a:pt x="118" y="124"/>
                  <a:pt x="118" y="124"/>
                  <a:pt x="118" y="124"/>
                </a:cubicBezTo>
                <a:cubicBezTo>
                  <a:pt x="123" y="120"/>
                  <a:pt x="127" y="113"/>
                  <a:pt x="127" y="106"/>
                </a:cubicBezTo>
                <a:cubicBezTo>
                  <a:pt x="127" y="97"/>
                  <a:pt x="127" y="97"/>
                  <a:pt x="127" y="97"/>
                </a:cubicBezTo>
                <a:cubicBezTo>
                  <a:pt x="127" y="91"/>
                  <a:pt x="124" y="85"/>
                  <a:pt x="119" y="82"/>
                </a:cubicBezTo>
                <a:cubicBezTo>
                  <a:pt x="119" y="70"/>
                  <a:pt x="119" y="70"/>
                  <a:pt x="119" y="70"/>
                </a:cubicBezTo>
                <a:cubicBezTo>
                  <a:pt x="119" y="69"/>
                  <a:pt x="120" y="68"/>
                  <a:pt x="120" y="67"/>
                </a:cubicBezTo>
                <a:cubicBezTo>
                  <a:pt x="128" y="63"/>
                  <a:pt x="128" y="63"/>
                  <a:pt x="128" y="63"/>
                </a:cubicBezTo>
                <a:cubicBezTo>
                  <a:pt x="133" y="68"/>
                  <a:pt x="133" y="68"/>
                  <a:pt x="133" y="68"/>
                </a:cubicBezTo>
                <a:cubicBezTo>
                  <a:pt x="135" y="70"/>
                  <a:pt x="137" y="71"/>
                  <a:pt x="140" y="71"/>
                </a:cubicBezTo>
                <a:cubicBezTo>
                  <a:pt x="144" y="71"/>
                  <a:pt x="146" y="70"/>
                  <a:pt x="148" y="68"/>
                </a:cubicBezTo>
                <a:cubicBezTo>
                  <a:pt x="153" y="63"/>
                  <a:pt x="153" y="63"/>
                  <a:pt x="153" y="63"/>
                </a:cubicBezTo>
                <a:cubicBezTo>
                  <a:pt x="161" y="67"/>
                  <a:pt x="161" y="67"/>
                  <a:pt x="161" y="67"/>
                </a:cubicBezTo>
                <a:cubicBezTo>
                  <a:pt x="161" y="68"/>
                  <a:pt x="162" y="69"/>
                  <a:pt x="162" y="70"/>
                </a:cubicBezTo>
                <a:cubicBezTo>
                  <a:pt x="162" y="83"/>
                  <a:pt x="162" y="83"/>
                  <a:pt x="162" y="83"/>
                </a:cubicBezTo>
                <a:cubicBezTo>
                  <a:pt x="158" y="86"/>
                  <a:pt x="156" y="91"/>
                  <a:pt x="156" y="97"/>
                </a:cubicBezTo>
                <a:cubicBezTo>
                  <a:pt x="156" y="106"/>
                  <a:pt x="156" y="106"/>
                  <a:pt x="156" y="106"/>
                </a:cubicBezTo>
                <a:cubicBezTo>
                  <a:pt x="156" y="113"/>
                  <a:pt x="159" y="119"/>
                  <a:pt x="164" y="124"/>
                </a:cubicBezTo>
                <a:cubicBezTo>
                  <a:pt x="164" y="129"/>
                  <a:pt x="164" y="129"/>
                  <a:pt x="164" y="129"/>
                </a:cubicBezTo>
                <a:cubicBezTo>
                  <a:pt x="164" y="130"/>
                  <a:pt x="164" y="131"/>
                  <a:pt x="163" y="131"/>
                </a:cubicBezTo>
                <a:cubicBezTo>
                  <a:pt x="153" y="137"/>
                  <a:pt x="153" y="137"/>
                  <a:pt x="153" y="137"/>
                </a:cubicBezTo>
                <a:cubicBezTo>
                  <a:pt x="150" y="139"/>
                  <a:pt x="147" y="143"/>
                  <a:pt x="147" y="147"/>
                </a:cubicBezTo>
                <a:cubicBezTo>
                  <a:pt x="147" y="194"/>
                  <a:pt x="147" y="194"/>
                  <a:pt x="147" y="194"/>
                </a:cubicBezTo>
                <a:cubicBezTo>
                  <a:pt x="147" y="197"/>
                  <a:pt x="148" y="200"/>
                  <a:pt x="149" y="203"/>
                </a:cubicBezTo>
                <a:cubicBezTo>
                  <a:pt x="151" y="207"/>
                  <a:pt x="153" y="211"/>
                  <a:pt x="155" y="213"/>
                </a:cubicBezTo>
                <a:cubicBezTo>
                  <a:pt x="155" y="214"/>
                  <a:pt x="156" y="215"/>
                  <a:pt x="156" y="216"/>
                </a:cubicBezTo>
                <a:cubicBezTo>
                  <a:pt x="156" y="235"/>
                  <a:pt x="156" y="235"/>
                  <a:pt x="156" y="235"/>
                </a:cubicBezTo>
                <a:cubicBezTo>
                  <a:pt x="156" y="238"/>
                  <a:pt x="158" y="240"/>
                  <a:pt x="160" y="240"/>
                </a:cubicBezTo>
                <a:cubicBezTo>
                  <a:pt x="163" y="240"/>
                  <a:pt x="165" y="238"/>
                  <a:pt x="165" y="235"/>
                </a:cubicBezTo>
                <a:cubicBezTo>
                  <a:pt x="165" y="216"/>
                  <a:pt x="165" y="216"/>
                  <a:pt x="165" y="216"/>
                </a:cubicBezTo>
                <a:cubicBezTo>
                  <a:pt x="165" y="213"/>
                  <a:pt x="164" y="210"/>
                  <a:pt x="162" y="207"/>
                </a:cubicBezTo>
                <a:cubicBezTo>
                  <a:pt x="161" y="206"/>
                  <a:pt x="159" y="203"/>
                  <a:pt x="158" y="199"/>
                </a:cubicBezTo>
                <a:cubicBezTo>
                  <a:pt x="157" y="198"/>
                  <a:pt x="157" y="196"/>
                  <a:pt x="157" y="194"/>
                </a:cubicBezTo>
                <a:cubicBezTo>
                  <a:pt x="157" y="147"/>
                  <a:pt x="157" y="147"/>
                  <a:pt x="157" y="147"/>
                </a:cubicBezTo>
                <a:cubicBezTo>
                  <a:pt x="157" y="146"/>
                  <a:pt x="157" y="146"/>
                  <a:pt x="158" y="145"/>
                </a:cubicBezTo>
                <a:cubicBezTo>
                  <a:pt x="165" y="140"/>
                  <a:pt x="165" y="140"/>
                  <a:pt x="165" y="140"/>
                </a:cubicBezTo>
                <a:cubicBezTo>
                  <a:pt x="170" y="145"/>
                  <a:pt x="170" y="145"/>
                  <a:pt x="170" y="145"/>
                </a:cubicBezTo>
                <a:cubicBezTo>
                  <a:pt x="172" y="147"/>
                  <a:pt x="175" y="148"/>
                  <a:pt x="178" y="148"/>
                </a:cubicBezTo>
                <a:cubicBezTo>
                  <a:pt x="178" y="148"/>
                  <a:pt x="178" y="148"/>
                  <a:pt x="178" y="148"/>
                </a:cubicBezTo>
                <a:cubicBezTo>
                  <a:pt x="181" y="148"/>
                  <a:pt x="184" y="147"/>
                  <a:pt x="186" y="145"/>
                </a:cubicBezTo>
                <a:cubicBezTo>
                  <a:pt x="191" y="140"/>
                  <a:pt x="191" y="140"/>
                  <a:pt x="191" y="140"/>
                </a:cubicBezTo>
                <a:cubicBezTo>
                  <a:pt x="198" y="145"/>
                  <a:pt x="198" y="145"/>
                  <a:pt x="198" y="145"/>
                </a:cubicBezTo>
                <a:cubicBezTo>
                  <a:pt x="199" y="146"/>
                  <a:pt x="199" y="146"/>
                  <a:pt x="199" y="147"/>
                </a:cubicBezTo>
                <a:cubicBezTo>
                  <a:pt x="199" y="194"/>
                  <a:pt x="199" y="194"/>
                  <a:pt x="199" y="194"/>
                </a:cubicBezTo>
                <a:cubicBezTo>
                  <a:pt x="199" y="196"/>
                  <a:pt x="199" y="198"/>
                  <a:pt x="198" y="199"/>
                </a:cubicBezTo>
                <a:cubicBezTo>
                  <a:pt x="197" y="203"/>
                  <a:pt x="195" y="206"/>
                  <a:pt x="194" y="207"/>
                </a:cubicBezTo>
                <a:cubicBezTo>
                  <a:pt x="192" y="210"/>
                  <a:pt x="191" y="213"/>
                  <a:pt x="191" y="216"/>
                </a:cubicBezTo>
                <a:cubicBezTo>
                  <a:pt x="191" y="235"/>
                  <a:pt x="191" y="235"/>
                  <a:pt x="191" y="235"/>
                </a:cubicBezTo>
                <a:cubicBezTo>
                  <a:pt x="191" y="238"/>
                  <a:pt x="193" y="240"/>
                  <a:pt x="196" y="240"/>
                </a:cubicBezTo>
                <a:cubicBezTo>
                  <a:pt x="198" y="240"/>
                  <a:pt x="200" y="238"/>
                  <a:pt x="200" y="235"/>
                </a:cubicBezTo>
                <a:cubicBezTo>
                  <a:pt x="200" y="216"/>
                  <a:pt x="200" y="216"/>
                  <a:pt x="200" y="216"/>
                </a:cubicBezTo>
                <a:cubicBezTo>
                  <a:pt x="200" y="215"/>
                  <a:pt x="201" y="214"/>
                  <a:pt x="201" y="213"/>
                </a:cubicBezTo>
                <a:cubicBezTo>
                  <a:pt x="203" y="211"/>
                  <a:pt x="205" y="207"/>
                  <a:pt x="207" y="203"/>
                </a:cubicBezTo>
                <a:cubicBezTo>
                  <a:pt x="208" y="200"/>
                  <a:pt x="208" y="197"/>
                  <a:pt x="208" y="194"/>
                </a:cubicBezTo>
                <a:cubicBezTo>
                  <a:pt x="208" y="147"/>
                  <a:pt x="208" y="147"/>
                  <a:pt x="208" y="147"/>
                </a:cubicBezTo>
                <a:cubicBezTo>
                  <a:pt x="208" y="143"/>
                  <a:pt x="206" y="139"/>
                  <a:pt x="203" y="137"/>
                </a:cubicBezTo>
                <a:cubicBezTo>
                  <a:pt x="193" y="131"/>
                  <a:pt x="193" y="131"/>
                  <a:pt x="193" y="131"/>
                </a:cubicBezTo>
                <a:cubicBezTo>
                  <a:pt x="192" y="131"/>
                  <a:pt x="192" y="130"/>
                  <a:pt x="192" y="129"/>
                </a:cubicBezTo>
                <a:cubicBezTo>
                  <a:pt x="192" y="124"/>
                  <a:pt x="192" y="124"/>
                  <a:pt x="192" y="124"/>
                </a:cubicBezTo>
                <a:cubicBezTo>
                  <a:pt x="197" y="120"/>
                  <a:pt x="201" y="113"/>
                  <a:pt x="201" y="106"/>
                </a:cubicBezTo>
                <a:cubicBezTo>
                  <a:pt x="201" y="97"/>
                  <a:pt x="201" y="97"/>
                  <a:pt x="201" y="97"/>
                </a:cubicBezTo>
                <a:cubicBezTo>
                  <a:pt x="201" y="91"/>
                  <a:pt x="198" y="85"/>
                  <a:pt x="193" y="82"/>
                </a:cubicBezTo>
                <a:cubicBezTo>
                  <a:pt x="193" y="70"/>
                  <a:pt x="193" y="70"/>
                  <a:pt x="193" y="70"/>
                </a:cubicBezTo>
                <a:cubicBezTo>
                  <a:pt x="193" y="69"/>
                  <a:pt x="194" y="68"/>
                  <a:pt x="194" y="67"/>
                </a:cubicBezTo>
                <a:cubicBezTo>
                  <a:pt x="202" y="63"/>
                  <a:pt x="202" y="63"/>
                  <a:pt x="202" y="63"/>
                </a:cubicBezTo>
                <a:cubicBezTo>
                  <a:pt x="207" y="68"/>
                  <a:pt x="207" y="68"/>
                  <a:pt x="207" y="68"/>
                </a:cubicBezTo>
                <a:cubicBezTo>
                  <a:pt x="208" y="70"/>
                  <a:pt x="211" y="71"/>
                  <a:pt x="214" y="71"/>
                </a:cubicBezTo>
                <a:cubicBezTo>
                  <a:pt x="218" y="71"/>
                  <a:pt x="220" y="70"/>
                  <a:pt x="222" y="68"/>
                </a:cubicBezTo>
                <a:cubicBezTo>
                  <a:pt x="227" y="63"/>
                  <a:pt x="227" y="63"/>
                  <a:pt x="227" y="63"/>
                </a:cubicBezTo>
                <a:cubicBezTo>
                  <a:pt x="235" y="67"/>
                  <a:pt x="235" y="67"/>
                  <a:pt x="235" y="67"/>
                </a:cubicBezTo>
                <a:cubicBezTo>
                  <a:pt x="235" y="68"/>
                  <a:pt x="236" y="69"/>
                  <a:pt x="236" y="70"/>
                </a:cubicBezTo>
                <a:cubicBezTo>
                  <a:pt x="236" y="83"/>
                  <a:pt x="236" y="83"/>
                  <a:pt x="236" y="83"/>
                </a:cubicBezTo>
                <a:cubicBezTo>
                  <a:pt x="232" y="86"/>
                  <a:pt x="229" y="91"/>
                  <a:pt x="229" y="97"/>
                </a:cubicBezTo>
                <a:cubicBezTo>
                  <a:pt x="229" y="106"/>
                  <a:pt x="229" y="106"/>
                  <a:pt x="229" y="106"/>
                </a:cubicBezTo>
                <a:cubicBezTo>
                  <a:pt x="229" y="113"/>
                  <a:pt x="233" y="119"/>
                  <a:pt x="238" y="124"/>
                </a:cubicBezTo>
                <a:cubicBezTo>
                  <a:pt x="238" y="129"/>
                  <a:pt x="238" y="129"/>
                  <a:pt x="238" y="129"/>
                </a:cubicBezTo>
                <a:cubicBezTo>
                  <a:pt x="238" y="130"/>
                  <a:pt x="238" y="131"/>
                  <a:pt x="237" y="131"/>
                </a:cubicBezTo>
                <a:cubicBezTo>
                  <a:pt x="227" y="137"/>
                  <a:pt x="227" y="137"/>
                  <a:pt x="227" y="137"/>
                </a:cubicBezTo>
                <a:cubicBezTo>
                  <a:pt x="224" y="139"/>
                  <a:pt x="221" y="143"/>
                  <a:pt x="221" y="147"/>
                </a:cubicBezTo>
                <a:cubicBezTo>
                  <a:pt x="221" y="194"/>
                  <a:pt x="221" y="194"/>
                  <a:pt x="221" y="194"/>
                </a:cubicBezTo>
                <a:cubicBezTo>
                  <a:pt x="221" y="197"/>
                  <a:pt x="222" y="200"/>
                  <a:pt x="223" y="203"/>
                </a:cubicBezTo>
                <a:cubicBezTo>
                  <a:pt x="225" y="207"/>
                  <a:pt x="227" y="211"/>
                  <a:pt x="229" y="213"/>
                </a:cubicBezTo>
                <a:cubicBezTo>
                  <a:pt x="229" y="214"/>
                  <a:pt x="229" y="215"/>
                  <a:pt x="229" y="216"/>
                </a:cubicBezTo>
                <a:cubicBezTo>
                  <a:pt x="229" y="235"/>
                  <a:pt x="229" y="235"/>
                  <a:pt x="229" y="235"/>
                </a:cubicBezTo>
                <a:cubicBezTo>
                  <a:pt x="229" y="238"/>
                  <a:pt x="232" y="240"/>
                  <a:pt x="234" y="240"/>
                </a:cubicBezTo>
                <a:cubicBezTo>
                  <a:pt x="237" y="240"/>
                  <a:pt x="239" y="238"/>
                  <a:pt x="239" y="235"/>
                </a:cubicBezTo>
                <a:cubicBezTo>
                  <a:pt x="239" y="216"/>
                  <a:pt x="239" y="216"/>
                  <a:pt x="239" y="216"/>
                </a:cubicBezTo>
                <a:cubicBezTo>
                  <a:pt x="239" y="213"/>
                  <a:pt x="238" y="210"/>
                  <a:pt x="236" y="207"/>
                </a:cubicBezTo>
                <a:cubicBezTo>
                  <a:pt x="235" y="206"/>
                  <a:pt x="233" y="203"/>
                  <a:pt x="232" y="199"/>
                </a:cubicBezTo>
                <a:cubicBezTo>
                  <a:pt x="231" y="198"/>
                  <a:pt x="231" y="196"/>
                  <a:pt x="231" y="194"/>
                </a:cubicBezTo>
                <a:cubicBezTo>
                  <a:pt x="231" y="147"/>
                  <a:pt x="231" y="147"/>
                  <a:pt x="231" y="147"/>
                </a:cubicBezTo>
                <a:cubicBezTo>
                  <a:pt x="231" y="146"/>
                  <a:pt x="231" y="146"/>
                  <a:pt x="232" y="145"/>
                </a:cubicBezTo>
                <a:cubicBezTo>
                  <a:pt x="239" y="140"/>
                  <a:pt x="239" y="140"/>
                  <a:pt x="239" y="140"/>
                </a:cubicBezTo>
                <a:cubicBezTo>
                  <a:pt x="244" y="145"/>
                  <a:pt x="244" y="145"/>
                  <a:pt x="244" y="145"/>
                </a:cubicBezTo>
                <a:cubicBezTo>
                  <a:pt x="246" y="147"/>
                  <a:pt x="249" y="148"/>
                  <a:pt x="252" y="148"/>
                </a:cubicBezTo>
                <a:cubicBezTo>
                  <a:pt x="255" y="148"/>
                  <a:pt x="258" y="147"/>
                  <a:pt x="260" y="145"/>
                </a:cubicBezTo>
                <a:cubicBezTo>
                  <a:pt x="264" y="140"/>
                  <a:pt x="264" y="140"/>
                  <a:pt x="264" y="140"/>
                </a:cubicBezTo>
                <a:cubicBezTo>
                  <a:pt x="272" y="145"/>
                  <a:pt x="272" y="145"/>
                  <a:pt x="272" y="145"/>
                </a:cubicBezTo>
                <a:cubicBezTo>
                  <a:pt x="273" y="146"/>
                  <a:pt x="273" y="146"/>
                  <a:pt x="273" y="147"/>
                </a:cubicBezTo>
                <a:cubicBezTo>
                  <a:pt x="273" y="194"/>
                  <a:pt x="273" y="194"/>
                  <a:pt x="273" y="194"/>
                </a:cubicBezTo>
                <a:cubicBezTo>
                  <a:pt x="273" y="196"/>
                  <a:pt x="273" y="198"/>
                  <a:pt x="272" y="199"/>
                </a:cubicBezTo>
                <a:cubicBezTo>
                  <a:pt x="271" y="203"/>
                  <a:pt x="269" y="206"/>
                  <a:pt x="268" y="207"/>
                </a:cubicBezTo>
                <a:cubicBezTo>
                  <a:pt x="266" y="210"/>
                  <a:pt x="265" y="213"/>
                  <a:pt x="265" y="216"/>
                </a:cubicBezTo>
                <a:cubicBezTo>
                  <a:pt x="265" y="235"/>
                  <a:pt x="265" y="235"/>
                  <a:pt x="265" y="235"/>
                </a:cubicBezTo>
                <a:cubicBezTo>
                  <a:pt x="265" y="238"/>
                  <a:pt x="267" y="240"/>
                  <a:pt x="270" y="240"/>
                </a:cubicBezTo>
                <a:cubicBezTo>
                  <a:pt x="272" y="240"/>
                  <a:pt x="274" y="238"/>
                  <a:pt x="274" y="235"/>
                </a:cubicBezTo>
                <a:cubicBezTo>
                  <a:pt x="274" y="216"/>
                  <a:pt x="274" y="216"/>
                  <a:pt x="274" y="216"/>
                </a:cubicBezTo>
                <a:cubicBezTo>
                  <a:pt x="274" y="215"/>
                  <a:pt x="275" y="214"/>
                  <a:pt x="275" y="213"/>
                </a:cubicBezTo>
                <a:cubicBezTo>
                  <a:pt x="277" y="211"/>
                  <a:pt x="279" y="207"/>
                  <a:pt x="281" y="203"/>
                </a:cubicBezTo>
                <a:cubicBezTo>
                  <a:pt x="282" y="200"/>
                  <a:pt x="282" y="197"/>
                  <a:pt x="282" y="194"/>
                </a:cubicBezTo>
                <a:cubicBezTo>
                  <a:pt x="282" y="147"/>
                  <a:pt x="282" y="147"/>
                  <a:pt x="282" y="147"/>
                </a:cubicBezTo>
                <a:cubicBezTo>
                  <a:pt x="282" y="143"/>
                  <a:pt x="280" y="139"/>
                  <a:pt x="277" y="137"/>
                </a:cubicBezTo>
                <a:close/>
                <a:moveTo>
                  <a:pt x="17" y="97"/>
                </a:moveTo>
                <a:cubicBezTo>
                  <a:pt x="17" y="91"/>
                  <a:pt x="21" y="87"/>
                  <a:pt x="27" y="87"/>
                </a:cubicBezTo>
                <a:cubicBezTo>
                  <a:pt x="34" y="87"/>
                  <a:pt x="34" y="87"/>
                  <a:pt x="34" y="87"/>
                </a:cubicBezTo>
                <a:cubicBezTo>
                  <a:pt x="39" y="87"/>
                  <a:pt x="44" y="91"/>
                  <a:pt x="44" y="97"/>
                </a:cubicBezTo>
                <a:cubicBezTo>
                  <a:pt x="44" y="106"/>
                  <a:pt x="44" y="106"/>
                  <a:pt x="44" y="106"/>
                </a:cubicBezTo>
                <a:cubicBezTo>
                  <a:pt x="44" y="111"/>
                  <a:pt x="41" y="115"/>
                  <a:pt x="38" y="117"/>
                </a:cubicBezTo>
                <a:cubicBezTo>
                  <a:pt x="37" y="117"/>
                  <a:pt x="37" y="117"/>
                  <a:pt x="37" y="117"/>
                </a:cubicBezTo>
                <a:cubicBezTo>
                  <a:pt x="35" y="118"/>
                  <a:pt x="33" y="119"/>
                  <a:pt x="30" y="119"/>
                </a:cubicBezTo>
                <a:cubicBezTo>
                  <a:pt x="30" y="119"/>
                  <a:pt x="30" y="119"/>
                  <a:pt x="30" y="119"/>
                </a:cubicBezTo>
                <a:cubicBezTo>
                  <a:pt x="23" y="119"/>
                  <a:pt x="17" y="113"/>
                  <a:pt x="17" y="106"/>
                </a:cubicBezTo>
                <a:lnTo>
                  <a:pt x="17" y="97"/>
                </a:lnTo>
                <a:close/>
                <a:moveTo>
                  <a:pt x="36" y="134"/>
                </a:moveTo>
                <a:cubicBezTo>
                  <a:pt x="32" y="139"/>
                  <a:pt x="32" y="139"/>
                  <a:pt x="32" y="139"/>
                </a:cubicBezTo>
                <a:cubicBezTo>
                  <a:pt x="31" y="139"/>
                  <a:pt x="29" y="139"/>
                  <a:pt x="29" y="139"/>
                </a:cubicBezTo>
                <a:cubicBezTo>
                  <a:pt x="24" y="134"/>
                  <a:pt x="24" y="134"/>
                  <a:pt x="24" y="134"/>
                </a:cubicBezTo>
                <a:cubicBezTo>
                  <a:pt x="25" y="133"/>
                  <a:pt x="26" y="131"/>
                  <a:pt x="26" y="129"/>
                </a:cubicBezTo>
                <a:cubicBezTo>
                  <a:pt x="26" y="128"/>
                  <a:pt x="26" y="128"/>
                  <a:pt x="26" y="128"/>
                </a:cubicBezTo>
                <a:cubicBezTo>
                  <a:pt x="27" y="128"/>
                  <a:pt x="29" y="128"/>
                  <a:pt x="30" y="128"/>
                </a:cubicBezTo>
                <a:cubicBezTo>
                  <a:pt x="30" y="128"/>
                  <a:pt x="30" y="128"/>
                  <a:pt x="30" y="128"/>
                </a:cubicBezTo>
                <a:cubicBezTo>
                  <a:pt x="32" y="128"/>
                  <a:pt x="33" y="128"/>
                  <a:pt x="35" y="128"/>
                </a:cubicBezTo>
                <a:cubicBezTo>
                  <a:pt x="35" y="129"/>
                  <a:pt x="35" y="129"/>
                  <a:pt x="35" y="129"/>
                </a:cubicBezTo>
                <a:cubicBezTo>
                  <a:pt x="35" y="131"/>
                  <a:pt x="35" y="133"/>
                  <a:pt x="36" y="134"/>
                </a:cubicBezTo>
                <a:close/>
                <a:moveTo>
                  <a:pt x="53" y="19"/>
                </a:moveTo>
                <a:cubicBezTo>
                  <a:pt x="53" y="14"/>
                  <a:pt x="58" y="9"/>
                  <a:pt x="63" y="9"/>
                </a:cubicBezTo>
                <a:cubicBezTo>
                  <a:pt x="70" y="9"/>
                  <a:pt x="70" y="9"/>
                  <a:pt x="70" y="9"/>
                </a:cubicBezTo>
                <a:cubicBezTo>
                  <a:pt x="76" y="9"/>
                  <a:pt x="80" y="14"/>
                  <a:pt x="80" y="19"/>
                </a:cubicBezTo>
                <a:cubicBezTo>
                  <a:pt x="80" y="28"/>
                  <a:pt x="80" y="28"/>
                  <a:pt x="80" y="28"/>
                </a:cubicBezTo>
                <a:cubicBezTo>
                  <a:pt x="80" y="33"/>
                  <a:pt x="78" y="37"/>
                  <a:pt x="74" y="39"/>
                </a:cubicBezTo>
                <a:cubicBezTo>
                  <a:pt x="74" y="39"/>
                  <a:pt x="74" y="39"/>
                  <a:pt x="74" y="39"/>
                </a:cubicBezTo>
                <a:cubicBezTo>
                  <a:pt x="72" y="41"/>
                  <a:pt x="69" y="41"/>
                  <a:pt x="67" y="41"/>
                </a:cubicBezTo>
                <a:cubicBezTo>
                  <a:pt x="67" y="41"/>
                  <a:pt x="67" y="41"/>
                  <a:pt x="67" y="41"/>
                </a:cubicBezTo>
                <a:cubicBezTo>
                  <a:pt x="59" y="41"/>
                  <a:pt x="53" y="36"/>
                  <a:pt x="53" y="28"/>
                </a:cubicBezTo>
                <a:lnTo>
                  <a:pt x="53" y="19"/>
                </a:lnTo>
                <a:close/>
                <a:moveTo>
                  <a:pt x="65" y="61"/>
                </a:moveTo>
                <a:cubicBezTo>
                  <a:pt x="61" y="57"/>
                  <a:pt x="61" y="57"/>
                  <a:pt x="61" y="57"/>
                </a:cubicBezTo>
                <a:cubicBezTo>
                  <a:pt x="62" y="55"/>
                  <a:pt x="62" y="53"/>
                  <a:pt x="62" y="52"/>
                </a:cubicBezTo>
                <a:cubicBezTo>
                  <a:pt x="62" y="50"/>
                  <a:pt x="62" y="50"/>
                  <a:pt x="62" y="50"/>
                </a:cubicBezTo>
                <a:cubicBezTo>
                  <a:pt x="64" y="50"/>
                  <a:pt x="65" y="51"/>
                  <a:pt x="67" y="51"/>
                </a:cubicBezTo>
                <a:cubicBezTo>
                  <a:pt x="67" y="51"/>
                  <a:pt x="67" y="51"/>
                  <a:pt x="67" y="51"/>
                </a:cubicBezTo>
                <a:cubicBezTo>
                  <a:pt x="68" y="51"/>
                  <a:pt x="70" y="50"/>
                  <a:pt x="71" y="50"/>
                </a:cubicBezTo>
                <a:cubicBezTo>
                  <a:pt x="71" y="52"/>
                  <a:pt x="71" y="52"/>
                  <a:pt x="71" y="52"/>
                </a:cubicBezTo>
                <a:cubicBezTo>
                  <a:pt x="71" y="53"/>
                  <a:pt x="72" y="55"/>
                  <a:pt x="72" y="57"/>
                </a:cubicBezTo>
                <a:cubicBezTo>
                  <a:pt x="68" y="61"/>
                  <a:pt x="68" y="61"/>
                  <a:pt x="68" y="61"/>
                </a:cubicBezTo>
                <a:cubicBezTo>
                  <a:pt x="68" y="61"/>
                  <a:pt x="66" y="61"/>
                  <a:pt x="65" y="61"/>
                </a:cubicBezTo>
                <a:close/>
                <a:moveTo>
                  <a:pt x="108" y="87"/>
                </a:moveTo>
                <a:cubicBezTo>
                  <a:pt x="113" y="87"/>
                  <a:pt x="117" y="91"/>
                  <a:pt x="117" y="97"/>
                </a:cubicBezTo>
                <a:cubicBezTo>
                  <a:pt x="117" y="106"/>
                  <a:pt x="117" y="106"/>
                  <a:pt x="117" y="106"/>
                </a:cubicBezTo>
                <a:cubicBezTo>
                  <a:pt x="117" y="111"/>
                  <a:pt x="115" y="115"/>
                  <a:pt x="111" y="117"/>
                </a:cubicBezTo>
                <a:cubicBezTo>
                  <a:pt x="111" y="117"/>
                  <a:pt x="111" y="117"/>
                  <a:pt x="111" y="117"/>
                </a:cubicBezTo>
                <a:cubicBezTo>
                  <a:pt x="109" y="118"/>
                  <a:pt x="107" y="119"/>
                  <a:pt x="104" y="119"/>
                </a:cubicBezTo>
                <a:cubicBezTo>
                  <a:pt x="104" y="119"/>
                  <a:pt x="104" y="119"/>
                  <a:pt x="104" y="119"/>
                </a:cubicBezTo>
                <a:cubicBezTo>
                  <a:pt x="97" y="119"/>
                  <a:pt x="91" y="113"/>
                  <a:pt x="91" y="106"/>
                </a:cubicBezTo>
                <a:cubicBezTo>
                  <a:pt x="91" y="97"/>
                  <a:pt x="91" y="97"/>
                  <a:pt x="91" y="97"/>
                </a:cubicBezTo>
                <a:cubicBezTo>
                  <a:pt x="91" y="91"/>
                  <a:pt x="95" y="87"/>
                  <a:pt x="101" y="87"/>
                </a:cubicBezTo>
                <a:lnTo>
                  <a:pt x="108" y="87"/>
                </a:lnTo>
                <a:close/>
                <a:moveTo>
                  <a:pt x="110" y="134"/>
                </a:moveTo>
                <a:cubicBezTo>
                  <a:pt x="105" y="139"/>
                  <a:pt x="105" y="139"/>
                  <a:pt x="105" y="139"/>
                </a:cubicBezTo>
                <a:cubicBezTo>
                  <a:pt x="105" y="139"/>
                  <a:pt x="103" y="139"/>
                  <a:pt x="103" y="139"/>
                </a:cubicBezTo>
                <a:cubicBezTo>
                  <a:pt x="98" y="134"/>
                  <a:pt x="98" y="134"/>
                  <a:pt x="98" y="134"/>
                </a:cubicBezTo>
                <a:cubicBezTo>
                  <a:pt x="99" y="133"/>
                  <a:pt x="100" y="131"/>
                  <a:pt x="100" y="129"/>
                </a:cubicBezTo>
                <a:cubicBezTo>
                  <a:pt x="100" y="128"/>
                  <a:pt x="100" y="128"/>
                  <a:pt x="100" y="128"/>
                </a:cubicBezTo>
                <a:cubicBezTo>
                  <a:pt x="101" y="128"/>
                  <a:pt x="103" y="128"/>
                  <a:pt x="104" y="128"/>
                </a:cubicBezTo>
                <a:cubicBezTo>
                  <a:pt x="104" y="128"/>
                  <a:pt x="104" y="128"/>
                  <a:pt x="104" y="128"/>
                </a:cubicBezTo>
                <a:cubicBezTo>
                  <a:pt x="106" y="128"/>
                  <a:pt x="107" y="128"/>
                  <a:pt x="109" y="128"/>
                </a:cubicBezTo>
                <a:cubicBezTo>
                  <a:pt x="109" y="129"/>
                  <a:pt x="109" y="129"/>
                  <a:pt x="109" y="129"/>
                </a:cubicBezTo>
                <a:cubicBezTo>
                  <a:pt x="109" y="131"/>
                  <a:pt x="109" y="133"/>
                  <a:pt x="110" y="134"/>
                </a:cubicBezTo>
                <a:close/>
                <a:moveTo>
                  <a:pt x="127" y="19"/>
                </a:moveTo>
                <a:cubicBezTo>
                  <a:pt x="127" y="14"/>
                  <a:pt x="132" y="9"/>
                  <a:pt x="137" y="9"/>
                </a:cubicBezTo>
                <a:cubicBezTo>
                  <a:pt x="144" y="9"/>
                  <a:pt x="144" y="9"/>
                  <a:pt x="144" y="9"/>
                </a:cubicBezTo>
                <a:cubicBezTo>
                  <a:pt x="150" y="9"/>
                  <a:pt x="154" y="14"/>
                  <a:pt x="154" y="19"/>
                </a:cubicBezTo>
                <a:cubicBezTo>
                  <a:pt x="154" y="28"/>
                  <a:pt x="154" y="28"/>
                  <a:pt x="154" y="28"/>
                </a:cubicBezTo>
                <a:cubicBezTo>
                  <a:pt x="154" y="33"/>
                  <a:pt x="151" y="37"/>
                  <a:pt x="148" y="39"/>
                </a:cubicBezTo>
                <a:cubicBezTo>
                  <a:pt x="148" y="39"/>
                  <a:pt x="148" y="39"/>
                  <a:pt x="148" y="39"/>
                </a:cubicBezTo>
                <a:cubicBezTo>
                  <a:pt x="146" y="41"/>
                  <a:pt x="143" y="41"/>
                  <a:pt x="141" y="41"/>
                </a:cubicBezTo>
                <a:cubicBezTo>
                  <a:pt x="140" y="41"/>
                  <a:pt x="140" y="41"/>
                  <a:pt x="140" y="41"/>
                </a:cubicBezTo>
                <a:cubicBezTo>
                  <a:pt x="133" y="41"/>
                  <a:pt x="127" y="36"/>
                  <a:pt x="127" y="28"/>
                </a:cubicBezTo>
                <a:lnTo>
                  <a:pt x="127" y="19"/>
                </a:lnTo>
                <a:close/>
                <a:moveTo>
                  <a:pt x="139" y="61"/>
                </a:moveTo>
                <a:cubicBezTo>
                  <a:pt x="135" y="57"/>
                  <a:pt x="135" y="57"/>
                  <a:pt x="135" y="57"/>
                </a:cubicBezTo>
                <a:cubicBezTo>
                  <a:pt x="136" y="55"/>
                  <a:pt x="136" y="53"/>
                  <a:pt x="136" y="52"/>
                </a:cubicBezTo>
                <a:cubicBezTo>
                  <a:pt x="136" y="50"/>
                  <a:pt x="136" y="50"/>
                  <a:pt x="136" y="50"/>
                </a:cubicBezTo>
                <a:cubicBezTo>
                  <a:pt x="137" y="50"/>
                  <a:pt x="139" y="51"/>
                  <a:pt x="140" y="51"/>
                </a:cubicBezTo>
                <a:cubicBezTo>
                  <a:pt x="141" y="51"/>
                  <a:pt x="141" y="51"/>
                  <a:pt x="141" y="51"/>
                </a:cubicBezTo>
                <a:cubicBezTo>
                  <a:pt x="142" y="51"/>
                  <a:pt x="144" y="50"/>
                  <a:pt x="145" y="50"/>
                </a:cubicBezTo>
                <a:cubicBezTo>
                  <a:pt x="145" y="52"/>
                  <a:pt x="145" y="52"/>
                  <a:pt x="145" y="52"/>
                </a:cubicBezTo>
                <a:cubicBezTo>
                  <a:pt x="145" y="53"/>
                  <a:pt x="145" y="55"/>
                  <a:pt x="146" y="57"/>
                </a:cubicBezTo>
                <a:cubicBezTo>
                  <a:pt x="142" y="61"/>
                  <a:pt x="142" y="61"/>
                  <a:pt x="142" y="61"/>
                </a:cubicBezTo>
                <a:cubicBezTo>
                  <a:pt x="142" y="61"/>
                  <a:pt x="139" y="61"/>
                  <a:pt x="139" y="61"/>
                </a:cubicBezTo>
                <a:close/>
                <a:moveTo>
                  <a:pt x="182" y="87"/>
                </a:moveTo>
                <a:cubicBezTo>
                  <a:pt x="187" y="87"/>
                  <a:pt x="191" y="91"/>
                  <a:pt x="191" y="97"/>
                </a:cubicBezTo>
                <a:cubicBezTo>
                  <a:pt x="191" y="106"/>
                  <a:pt x="191" y="106"/>
                  <a:pt x="191" y="106"/>
                </a:cubicBezTo>
                <a:cubicBezTo>
                  <a:pt x="191" y="111"/>
                  <a:pt x="189" y="115"/>
                  <a:pt x="185" y="117"/>
                </a:cubicBezTo>
                <a:cubicBezTo>
                  <a:pt x="185" y="117"/>
                  <a:pt x="185" y="117"/>
                  <a:pt x="185" y="117"/>
                </a:cubicBezTo>
                <a:cubicBezTo>
                  <a:pt x="183" y="118"/>
                  <a:pt x="181" y="119"/>
                  <a:pt x="178" y="119"/>
                </a:cubicBezTo>
                <a:cubicBezTo>
                  <a:pt x="178" y="119"/>
                  <a:pt x="178" y="119"/>
                  <a:pt x="178" y="119"/>
                </a:cubicBezTo>
                <a:cubicBezTo>
                  <a:pt x="171" y="119"/>
                  <a:pt x="165" y="113"/>
                  <a:pt x="165" y="106"/>
                </a:cubicBezTo>
                <a:cubicBezTo>
                  <a:pt x="165" y="97"/>
                  <a:pt x="165" y="97"/>
                  <a:pt x="165" y="97"/>
                </a:cubicBezTo>
                <a:cubicBezTo>
                  <a:pt x="165" y="91"/>
                  <a:pt x="169" y="87"/>
                  <a:pt x="174" y="87"/>
                </a:cubicBezTo>
                <a:lnTo>
                  <a:pt x="182" y="87"/>
                </a:lnTo>
                <a:close/>
                <a:moveTo>
                  <a:pt x="184" y="134"/>
                </a:moveTo>
                <a:cubicBezTo>
                  <a:pt x="179" y="139"/>
                  <a:pt x="179" y="139"/>
                  <a:pt x="179" y="139"/>
                </a:cubicBezTo>
                <a:cubicBezTo>
                  <a:pt x="179" y="139"/>
                  <a:pt x="179" y="139"/>
                  <a:pt x="178" y="139"/>
                </a:cubicBezTo>
                <a:cubicBezTo>
                  <a:pt x="177" y="139"/>
                  <a:pt x="177" y="139"/>
                  <a:pt x="177" y="139"/>
                </a:cubicBezTo>
                <a:cubicBezTo>
                  <a:pt x="172" y="134"/>
                  <a:pt x="172" y="134"/>
                  <a:pt x="172" y="134"/>
                </a:cubicBezTo>
                <a:cubicBezTo>
                  <a:pt x="173" y="133"/>
                  <a:pt x="174" y="131"/>
                  <a:pt x="174" y="129"/>
                </a:cubicBezTo>
                <a:cubicBezTo>
                  <a:pt x="174" y="128"/>
                  <a:pt x="174" y="128"/>
                  <a:pt x="174" y="128"/>
                </a:cubicBezTo>
                <a:cubicBezTo>
                  <a:pt x="175" y="128"/>
                  <a:pt x="176" y="128"/>
                  <a:pt x="178" y="128"/>
                </a:cubicBezTo>
                <a:cubicBezTo>
                  <a:pt x="178" y="128"/>
                  <a:pt x="178" y="128"/>
                  <a:pt x="178" y="128"/>
                </a:cubicBezTo>
                <a:cubicBezTo>
                  <a:pt x="180" y="128"/>
                  <a:pt x="181" y="128"/>
                  <a:pt x="182" y="128"/>
                </a:cubicBezTo>
                <a:cubicBezTo>
                  <a:pt x="182" y="129"/>
                  <a:pt x="182" y="129"/>
                  <a:pt x="182" y="129"/>
                </a:cubicBezTo>
                <a:cubicBezTo>
                  <a:pt x="182" y="131"/>
                  <a:pt x="183" y="133"/>
                  <a:pt x="184" y="134"/>
                </a:cubicBezTo>
                <a:close/>
                <a:moveTo>
                  <a:pt x="201" y="19"/>
                </a:moveTo>
                <a:cubicBezTo>
                  <a:pt x="201" y="14"/>
                  <a:pt x="206" y="9"/>
                  <a:pt x="211" y="9"/>
                </a:cubicBezTo>
                <a:cubicBezTo>
                  <a:pt x="218" y="9"/>
                  <a:pt x="218" y="9"/>
                  <a:pt x="218" y="9"/>
                </a:cubicBezTo>
                <a:cubicBezTo>
                  <a:pt x="224" y="9"/>
                  <a:pt x="228" y="14"/>
                  <a:pt x="228" y="19"/>
                </a:cubicBezTo>
                <a:cubicBezTo>
                  <a:pt x="228" y="28"/>
                  <a:pt x="228" y="28"/>
                  <a:pt x="228" y="28"/>
                </a:cubicBezTo>
                <a:cubicBezTo>
                  <a:pt x="228" y="33"/>
                  <a:pt x="225" y="37"/>
                  <a:pt x="222" y="39"/>
                </a:cubicBezTo>
                <a:cubicBezTo>
                  <a:pt x="222" y="39"/>
                  <a:pt x="222" y="39"/>
                  <a:pt x="222" y="39"/>
                </a:cubicBezTo>
                <a:cubicBezTo>
                  <a:pt x="220" y="41"/>
                  <a:pt x="217" y="41"/>
                  <a:pt x="215" y="41"/>
                </a:cubicBezTo>
                <a:cubicBezTo>
                  <a:pt x="214" y="41"/>
                  <a:pt x="214" y="41"/>
                  <a:pt x="214" y="41"/>
                </a:cubicBezTo>
                <a:cubicBezTo>
                  <a:pt x="207" y="41"/>
                  <a:pt x="201" y="36"/>
                  <a:pt x="201" y="28"/>
                </a:cubicBezTo>
                <a:lnTo>
                  <a:pt x="201" y="19"/>
                </a:lnTo>
                <a:close/>
                <a:moveTo>
                  <a:pt x="213" y="61"/>
                </a:moveTo>
                <a:cubicBezTo>
                  <a:pt x="209" y="57"/>
                  <a:pt x="209" y="57"/>
                  <a:pt x="209" y="57"/>
                </a:cubicBezTo>
                <a:cubicBezTo>
                  <a:pt x="210" y="55"/>
                  <a:pt x="210" y="53"/>
                  <a:pt x="210" y="52"/>
                </a:cubicBezTo>
                <a:cubicBezTo>
                  <a:pt x="210" y="50"/>
                  <a:pt x="210" y="50"/>
                  <a:pt x="210" y="50"/>
                </a:cubicBezTo>
                <a:cubicBezTo>
                  <a:pt x="211" y="50"/>
                  <a:pt x="213" y="51"/>
                  <a:pt x="214" y="51"/>
                </a:cubicBezTo>
                <a:cubicBezTo>
                  <a:pt x="215" y="51"/>
                  <a:pt x="215" y="51"/>
                  <a:pt x="215" y="51"/>
                </a:cubicBezTo>
                <a:cubicBezTo>
                  <a:pt x="216" y="51"/>
                  <a:pt x="218" y="50"/>
                  <a:pt x="219" y="50"/>
                </a:cubicBezTo>
                <a:cubicBezTo>
                  <a:pt x="219" y="52"/>
                  <a:pt x="219" y="52"/>
                  <a:pt x="219" y="52"/>
                </a:cubicBezTo>
                <a:cubicBezTo>
                  <a:pt x="219" y="53"/>
                  <a:pt x="219" y="55"/>
                  <a:pt x="220" y="57"/>
                </a:cubicBezTo>
                <a:cubicBezTo>
                  <a:pt x="216" y="61"/>
                  <a:pt x="216" y="61"/>
                  <a:pt x="216" y="61"/>
                </a:cubicBezTo>
                <a:cubicBezTo>
                  <a:pt x="216" y="61"/>
                  <a:pt x="213" y="61"/>
                  <a:pt x="213" y="61"/>
                </a:cubicBezTo>
                <a:close/>
                <a:moveTo>
                  <a:pt x="256" y="87"/>
                </a:moveTo>
                <a:cubicBezTo>
                  <a:pt x="261" y="87"/>
                  <a:pt x="265" y="91"/>
                  <a:pt x="265" y="97"/>
                </a:cubicBezTo>
                <a:cubicBezTo>
                  <a:pt x="265" y="106"/>
                  <a:pt x="265" y="106"/>
                  <a:pt x="265" y="106"/>
                </a:cubicBezTo>
                <a:cubicBezTo>
                  <a:pt x="265" y="111"/>
                  <a:pt x="263" y="115"/>
                  <a:pt x="259" y="117"/>
                </a:cubicBezTo>
                <a:cubicBezTo>
                  <a:pt x="259" y="117"/>
                  <a:pt x="259" y="117"/>
                  <a:pt x="259" y="117"/>
                </a:cubicBezTo>
                <a:cubicBezTo>
                  <a:pt x="257" y="118"/>
                  <a:pt x="255" y="119"/>
                  <a:pt x="252" y="119"/>
                </a:cubicBezTo>
                <a:cubicBezTo>
                  <a:pt x="252" y="119"/>
                  <a:pt x="252" y="119"/>
                  <a:pt x="252" y="119"/>
                </a:cubicBezTo>
                <a:cubicBezTo>
                  <a:pt x="245" y="119"/>
                  <a:pt x="239" y="113"/>
                  <a:pt x="239" y="106"/>
                </a:cubicBezTo>
                <a:cubicBezTo>
                  <a:pt x="239" y="97"/>
                  <a:pt x="239" y="97"/>
                  <a:pt x="239" y="97"/>
                </a:cubicBezTo>
                <a:cubicBezTo>
                  <a:pt x="239" y="91"/>
                  <a:pt x="243" y="87"/>
                  <a:pt x="248" y="87"/>
                </a:cubicBezTo>
                <a:lnTo>
                  <a:pt x="256" y="87"/>
                </a:lnTo>
                <a:close/>
                <a:moveTo>
                  <a:pt x="250" y="139"/>
                </a:moveTo>
                <a:cubicBezTo>
                  <a:pt x="246" y="134"/>
                  <a:pt x="246" y="134"/>
                  <a:pt x="246" y="134"/>
                </a:cubicBezTo>
                <a:cubicBezTo>
                  <a:pt x="247" y="133"/>
                  <a:pt x="247" y="131"/>
                  <a:pt x="247" y="129"/>
                </a:cubicBezTo>
                <a:cubicBezTo>
                  <a:pt x="247" y="128"/>
                  <a:pt x="247" y="128"/>
                  <a:pt x="247" y="128"/>
                </a:cubicBezTo>
                <a:cubicBezTo>
                  <a:pt x="249" y="128"/>
                  <a:pt x="250" y="128"/>
                  <a:pt x="252" y="128"/>
                </a:cubicBezTo>
                <a:cubicBezTo>
                  <a:pt x="252" y="128"/>
                  <a:pt x="252" y="128"/>
                  <a:pt x="252" y="128"/>
                </a:cubicBezTo>
                <a:cubicBezTo>
                  <a:pt x="254" y="128"/>
                  <a:pt x="255" y="128"/>
                  <a:pt x="256" y="128"/>
                </a:cubicBezTo>
                <a:cubicBezTo>
                  <a:pt x="256" y="129"/>
                  <a:pt x="256" y="129"/>
                  <a:pt x="256" y="129"/>
                </a:cubicBezTo>
                <a:cubicBezTo>
                  <a:pt x="256" y="131"/>
                  <a:pt x="257" y="133"/>
                  <a:pt x="258" y="134"/>
                </a:cubicBezTo>
                <a:cubicBezTo>
                  <a:pt x="253" y="139"/>
                  <a:pt x="253" y="139"/>
                  <a:pt x="253" y="139"/>
                </a:cubicBezTo>
                <a:cubicBezTo>
                  <a:pt x="253" y="139"/>
                  <a:pt x="251" y="139"/>
                  <a:pt x="250" y="13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2"/>
          <p:cNvSpPr/>
          <p:nvPr>
            <p:custDataLst>
              <p:tags r:id="rId3"/>
            </p:custDataLst>
          </p:nvPr>
        </p:nvSpPr>
        <p:spPr bwMode="auto">
          <a:xfrm>
            <a:off x="309563" y="5494338"/>
            <a:ext cx="508000" cy="50800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accent4">
                    <a:lumMod val="20000"/>
                    <a:lumOff val="80000"/>
                  </a:schemeClr>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r>
              <a:rPr lang="en-US" sz="4801">
                <a:solidFill>
                  <a:schemeClr val="hlink"/>
                </a:solidFill>
                <a:latin typeface="Wingdings" panose="05000000000000000000" pitchFamily="2" charset="2"/>
                <a:sym typeface="Wingdings" panose="05000000000000000000" pitchFamily="2" charset="2"/>
              </a:rPr>
              <a:t></a:t>
            </a:r>
          </a:p>
        </p:txBody>
      </p:sp>
      <p:sp>
        <p:nvSpPr>
          <p:cNvPr id="25" name="Rectangle 2"/>
          <p:cNvSpPr/>
          <p:nvPr>
            <p:custDataLst>
              <p:tags r:id="rId4"/>
            </p:custDataLst>
          </p:nvPr>
        </p:nvSpPr>
        <p:spPr bwMode="auto">
          <a:xfrm>
            <a:off x="309563" y="6216650"/>
            <a:ext cx="508000" cy="508000"/>
          </a:xfrm>
          <a:prstGeom prst="rect">
            <a:avLst/>
          </a:prstGeom>
          <a:noFill/>
          <a:ln w="9525" cap="flat" cmpd="sng" algn="ctr">
            <a:noFill/>
            <a:prstDash val="solid"/>
            <a:miter lim="800000"/>
          </a:ln>
          <a:effectLst/>
          <a:extLst>
            <a:ext uri="{909E8E84-426E-40DD-AFC4-6F175D3DCCD1}">
              <a14:hiddenFill xmlns:a14="http://schemas.microsoft.com/office/drawing/2010/main">
                <a:solidFill>
                  <a:schemeClr val="accent4">
                    <a:lumMod val="20000"/>
                    <a:lumOff val="80000"/>
                  </a:schemeClr>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r>
              <a:rPr lang="en-US" sz="4801">
                <a:solidFill>
                  <a:schemeClr val="hlink"/>
                </a:solidFill>
                <a:latin typeface="Wingdings" panose="05000000000000000000" pitchFamily="2" charset="2"/>
                <a:sym typeface="Wingdings" panose="05000000000000000000" pitchFamily="2" charset="2"/>
              </a:rPr>
              <a:t></a:t>
            </a:r>
          </a:p>
        </p:txBody>
      </p:sp>
      <p:cxnSp>
        <p:nvCxnSpPr>
          <p:cNvPr id="26" name="Соединительная линия уступом 25"/>
          <p:cNvCxnSpPr/>
          <p:nvPr/>
        </p:nvCxnSpPr>
        <p:spPr>
          <a:xfrm flipV="1">
            <a:off x="2420126" y="3165364"/>
            <a:ext cx="230159" cy="185162"/>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p:nvPr/>
        </p:nvCxnSpPr>
        <p:spPr>
          <a:xfrm>
            <a:off x="2420126" y="3350526"/>
            <a:ext cx="230159" cy="782219"/>
          </a:xfrm>
          <a:prstGeom prst="bentConnector3">
            <a:avLst>
              <a:gd name="adj1"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5" idx="1"/>
          </p:cNvCxnSpPr>
          <p:nvPr/>
        </p:nvCxnSpPr>
        <p:spPr>
          <a:xfrm flipH="1">
            <a:off x="2535205" y="3540919"/>
            <a:ext cx="103220" cy="0"/>
          </a:xfrm>
          <a:prstGeom prst="lin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9" name="Прямоугольник 28"/>
          <p:cNvSpPr/>
          <p:nvPr/>
        </p:nvSpPr>
        <p:spPr bwMode="gray">
          <a:xfrm>
            <a:off x="9390292" y="1423988"/>
            <a:ext cx="2224088" cy="433388"/>
          </a:xfrm>
          <a:prstGeom prst="rect">
            <a:avLst/>
          </a:prstGeom>
          <a:solidFill>
            <a:schemeClr val="lt2"/>
          </a:solidFill>
          <a:ln w="19050" cap="flat" cmpd="sng" algn="ctr">
            <a:solidFill>
              <a:schemeClr val="lt2"/>
            </a:solidFill>
            <a:prstDash val="solid"/>
            <a:miter lim="800000"/>
            <a:headEnd type="none" w="lg" len="lg"/>
            <a:tailEnd type="none" w="lg" len="lg"/>
          </a:ln>
        </p:spPr>
        <p:txBody>
          <a:bodyPr wrap="square" lIns="36000" tIns="36000" rIns="36000" bIns="36000" rtlCol="0" anchor="ctr">
            <a:noAutofit/>
          </a:bodyPr>
          <a:lstStyle/>
          <a:p>
            <a:pPr algn="ctr" rtl="0">
              <a:buClr>
                <a:schemeClr val="bg2"/>
              </a:buClr>
              <a:buSzTx/>
            </a:pPr>
            <a:r>
              <a:rPr lang="kk" sz="1400" b="1" i="1" u="none" strike="noStrike">
                <a:solidFill>
                  <a:srgbClr val="32373C"/>
                </a:solidFill>
                <a:latin typeface="Arial"/>
              </a:rPr>
              <a:t>Тұтынушылар алдындағы есептер</a:t>
            </a:r>
            <a:endParaRPr lang="ru-RU" sz="1400" b="1" i="1">
              <a:solidFill>
                <a:schemeClr val="dk1"/>
              </a:solidFill>
            </a:endParaRPr>
          </a:p>
        </p:txBody>
      </p:sp>
      <p:sp>
        <p:nvSpPr>
          <p:cNvPr id="30" name="Rounded Rectangle 526"/>
          <p:cNvSpPr/>
          <p:nvPr/>
        </p:nvSpPr>
        <p:spPr bwMode="gray">
          <a:xfrm>
            <a:off x="9390292" y="1874838"/>
            <a:ext cx="2224088" cy="3262035"/>
          </a:xfrm>
          <a:prstGeom prst="rect">
            <a:avLst/>
          </a:prstGeom>
          <a:solidFill>
            <a:schemeClr val="lt1">
              <a:alpha val="65000"/>
            </a:schemeClr>
          </a:solidFill>
          <a:ln w="12700" cap="flat" cmpd="sng" algn="ctr">
            <a:solidFill>
              <a:schemeClr val="lt2"/>
            </a:solidFill>
            <a:prstDash val="solid"/>
            <a:miter lim="800000"/>
            <a:headEnd type="none" w="lg" len="lg"/>
            <a:tailEnd type="none" w="lg" len="lg"/>
          </a:ln>
        </p:spPr>
        <p:txBody>
          <a:bodyPr wrap="square" lIns="72000" tIns="36000" rIns="36000" bIns="108000" rtlCol="0" anchor="t">
            <a:noAutofit/>
          </a:bodyPr>
          <a:lstStyle/>
          <a:p>
            <a:pPr marL="171450" indent="-171450" rtl="0">
              <a:spcAft>
                <a:spcPts val="600"/>
              </a:spcAft>
              <a:buSzTx/>
              <a:buFont typeface="Wingdings" panose="05000000000000000000" pitchFamily="2" charset="2"/>
              <a:buChar char="§"/>
            </a:pPr>
            <a:r>
              <a:rPr lang="kk" sz="1400" b="0" i="0" u="none" strike="noStrike">
                <a:latin typeface="Arial"/>
              </a:rPr>
              <a:t>бұқаралық ақпарат құралдарында жария тыңдаулардың уақыты мен орны туралы хабарламаларды жариялау. </a:t>
            </a:r>
            <a:endParaRPr lang="ru-RU" sz="1400"/>
          </a:p>
          <a:p>
            <a:pPr marL="171450" indent="-171450" rtl="0">
              <a:spcAft>
                <a:spcPts val="600"/>
              </a:spcAft>
              <a:buSzTx/>
              <a:buFont typeface="Wingdings" panose="05000000000000000000" pitchFamily="2" charset="2"/>
              <a:buChar char="§"/>
            </a:pPr>
            <a:r>
              <a:rPr lang="kk" sz="1400" b="0" i="0" u="none" strike="noStrike">
                <a:solidFill>
                  <a:srgbClr val="32373C"/>
                </a:solidFill>
                <a:latin typeface="Arial"/>
              </a:rPr>
              <a:t>міндетті ақпаратты бұқаралық ақпарат құралдарында, оның ішінде интернет-ресурста орналастыру</a:t>
            </a:r>
            <a:endParaRPr lang="ru-RU" sz="1400">
              <a:solidFill>
                <a:schemeClr val="dk1"/>
              </a:solidFill>
            </a:endParaRPr>
          </a:p>
        </p:txBody>
      </p:sp>
      <p:grpSp>
        <p:nvGrpSpPr>
          <p:cNvPr id="35" name="Group 488"/>
          <p:cNvGrpSpPr/>
          <p:nvPr/>
        </p:nvGrpSpPr>
        <p:grpSpPr>
          <a:xfrm>
            <a:off x="317500" y="2891415"/>
            <a:ext cx="371475" cy="371475"/>
            <a:chOff x="-2103438" y="3878264"/>
            <a:chExt cx="371475" cy="371475"/>
          </a:xfrm>
        </p:grpSpPr>
        <p:sp>
          <p:nvSpPr>
            <p:cNvPr id="36" name="Freeform 231"/>
            <p:cNvSpPr/>
            <p:nvPr/>
          </p:nvSpPr>
          <p:spPr bwMode="auto">
            <a:xfrm>
              <a:off x="-2103438" y="4238626"/>
              <a:ext cx="101600" cy="11113"/>
            </a:xfrm>
            <a:custGeom>
              <a:avLst/>
              <a:gdLst>
                <a:gd name="T0" fmla="*/ 73 w 78"/>
                <a:gd name="T1" fmla="*/ 0 h 9"/>
                <a:gd name="T2" fmla="*/ 5 w 78"/>
                <a:gd name="T3" fmla="*/ 0 h 9"/>
                <a:gd name="T4" fmla="*/ 0 w 78"/>
                <a:gd name="T5" fmla="*/ 5 h 9"/>
                <a:gd name="T6" fmla="*/ 5 w 78"/>
                <a:gd name="T7" fmla="*/ 9 h 9"/>
                <a:gd name="T8" fmla="*/ 73 w 78"/>
                <a:gd name="T9" fmla="*/ 9 h 9"/>
                <a:gd name="T10" fmla="*/ 78 w 78"/>
                <a:gd name="T11" fmla="*/ 5 h 9"/>
                <a:gd name="T12" fmla="*/ 73 w 7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8" h="9">
                  <a:moveTo>
                    <a:pt x="73" y="0"/>
                  </a:moveTo>
                  <a:cubicBezTo>
                    <a:pt x="5" y="0"/>
                    <a:pt x="5" y="0"/>
                    <a:pt x="5" y="0"/>
                  </a:cubicBezTo>
                  <a:cubicBezTo>
                    <a:pt x="2" y="0"/>
                    <a:pt x="0" y="2"/>
                    <a:pt x="0" y="5"/>
                  </a:cubicBezTo>
                  <a:cubicBezTo>
                    <a:pt x="0" y="7"/>
                    <a:pt x="2" y="9"/>
                    <a:pt x="5" y="9"/>
                  </a:cubicBezTo>
                  <a:cubicBezTo>
                    <a:pt x="73" y="9"/>
                    <a:pt x="73" y="9"/>
                    <a:pt x="73" y="9"/>
                  </a:cubicBezTo>
                  <a:cubicBezTo>
                    <a:pt x="76" y="9"/>
                    <a:pt x="78" y="7"/>
                    <a:pt x="78" y="5"/>
                  </a:cubicBezTo>
                  <a:cubicBezTo>
                    <a:pt x="78" y="2"/>
                    <a:pt x="76" y="0"/>
                    <a:pt x="73"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2"/>
            <p:cNvSpPr/>
            <p:nvPr/>
          </p:nvSpPr>
          <p:spPr bwMode="auto">
            <a:xfrm>
              <a:off x="-1984376" y="4238626"/>
              <a:ext cx="82550" cy="11113"/>
            </a:xfrm>
            <a:custGeom>
              <a:avLst/>
              <a:gdLst>
                <a:gd name="T0" fmla="*/ 60 w 64"/>
                <a:gd name="T1" fmla="*/ 0 h 9"/>
                <a:gd name="T2" fmla="*/ 5 w 64"/>
                <a:gd name="T3" fmla="*/ 0 h 9"/>
                <a:gd name="T4" fmla="*/ 0 w 64"/>
                <a:gd name="T5" fmla="*/ 5 h 9"/>
                <a:gd name="T6" fmla="*/ 5 w 64"/>
                <a:gd name="T7" fmla="*/ 9 h 9"/>
                <a:gd name="T8" fmla="*/ 60 w 64"/>
                <a:gd name="T9" fmla="*/ 9 h 9"/>
                <a:gd name="T10" fmla="*/ 64 w 64"/>
                <a:gd name="T11" fmla="*/ 5 h 9"/>
                <a:gd name="T12" fmla="*/ 60 w 6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4" h="9">
                  <a:moveTo>
                    <a:pt x="60" y="0"/>
                  </a:moveTo>
                  <a:cubicBezTo>
                    <a:pt x="5" y="0"/>
                    <a:pt x="5" y="0"/>
                    <a:pt x="5" y="0"/>
                  </a:cubicBezTo>
                  <a:cubicBezTo>
                    <a:pt x="2" y="0"/>
                    <a:pt x="0" y="2"/>
                    <a:pt x="0" y="5"/>
                  </a:cubicBezTo>
                  <a:cubicBezTo>
                    <a:pt x="0" y="7"/>
                    <a:pt x="2" y="9"/>
                    <a:pt x="5" y="9"/>
                  </a:cubicBezTo>
                  <a:cubicBezTo>
                    <a:pt x="60" y="9"/>
                    <a:pt x="60" y="9"/>
                    <a:pt x="60" y="9"/>
                  </a:cubicBezTo>
                  <a:cubicBezTo>
                    <a:pt x="62" y="9"/>
                    <a:pt x="64" y="7"/>
                    <a:pt x="64" y="5"/>
                  </a:cubicBezTo>
                  <a:cubicBezTo>
                    <a:pt x="64" y="2"/>
                    <a:pt x="62" y="0"/>
                    <a:pt x="60"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3"/>
            <p:cNvSpPr/>
            <p:nvPr/>
          </p:nvSpPr>
          <p:spPr bwMode="auto">
            <a:xfrm>
              <a:off x="-1827213" y="4238626"/>
              <a:ext cx="95250" cy="11113"/>
            </a:xfrm>
            <a:custGeom>
              <a:avLst/>
              <a:gdLst>
                <a:gd name="T0" fmla="*/ 67 w 72"/>
                <a:gd name="T1" fmla="*/ 0 h 9"/>
                <a:gd name="T2" fmla="*/ 5 w 72"/>
                <a:gd name="T3" fmla="*/ 0 h 9"/>
                <a:gd name="T4" fmla="*/ 0 w 72"/>
                <a:gd name="T5" fmla="*/ 5 h 9"/>
                <a:gd name="T6" fmla="*/ 5 w 72"/>
                <a:gd name="T7" fmla="*/ 9 h 9"/>
                <a:gd name="T8" fmla="*/ 67 w 72"/>
                <a:gd name="T9" fmla="*/ 9 h 9"/>
                <a:gd name="T10" fmla="*/ 72 w 72"/>
                <a:gd name="T11" fmla="*/ 5 h 9"/>
                <a:gd name="T12" fmla="*/ 67 w 7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2" h="9">
                  <a:moveTo>
                    <a:pt x="67" y="0"/>
                  </a:moveTo>
                  <a:cubicBezTo>
                    <a:pt x="5" y="0"/>
                    <a:pt x="5" y="0"/>
                    <a:pt x="5" y="0"/>
                  </a:cubicBezTo>
                  <a:cubicBezTo>
                    <a:pt x="2" y="0"/>
                    <a:pt x="0" y="2"/>
                    <a:pt x="0" y="5"/>
                  </a:cubicBezTo>
                  <a:cubicBezTo>
                    <a:pt x="0" y="7"/>
                    <a:pt x="2" y="9"/>
                    <a:pt x="5" y="9"/>
                  </a:cubicBezTo>
                  <a:cubicBezTo>
                    <a:pt x="67" y="9"/>
                    <a:pt x="67" y="9"/>
                    <a:pt x="67" y="9"/>
                  </a:cubicBezTo>
                  <a:cubicBezTo>
                    <a:pt x="70" y="9"/>
                    <a:pt x="72" y="7"/>
                    <a:pt x="72" y="5"/>
                  </a:cubicBezTo>
                  <a:cubicBezTo>
                    <a:pt x="72" y="2"/>
                    <a:pt x="70" y="0"/>
                    <a:pt x="67"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4"/>
            <p:cNvSpPr/>
            <p:nvPr/>
          </p:nvSpPr>
          <p:spPr bwMode="auto">
            <a:xfrm>
              <a:off x="-1882776" y="4238626"/>
              <a:ext cx="38100" cy="11113"/>
            </a:xfrm>
            <a:custGeom>
              <a:avLst/>
              <a:gdLst>
                <a:gd name="T0" fmla="*/ 25 w 29"/>
                <a:gd name="T1" fmla="*/ 0 h 9"/>
                <a:gd name="T2" fmla="*/ 5 w 29"/>
                <a:gd name="T3" fmla="*/ 0 h 9"/>
                <a:gd name="T4" fmla="*/ 0 w 29"/>
                <a:gd name="T5" fmla="*/ 5 h 9"/>
                <a:gd name="T6" fmla="*/ 5 w 29"/>
                <a:gd name="T7" fmla="*/ 9 h 9"/>
                <a:gd name="T8" fmla="*/ 25 w 29"/>
                <a:gd name="T9" fmla="*/ 9 h 9"/>
                <a:gd name="T10" fmla="*/ 29 w 29"/>
                <a:gd name="T11" fmla="*/ 5 h 9"/>
                <a:gd name="T12" fmla="*/ 25 w 2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5" y="0"/>
                  </a:moveTo>
                  <a:cubicBezTo>
                    <a:pt x="5" y="0"/>
                    <a:pt x="5" y="0"/>
                    <a:pt x="5" y="0"/>
                  </a:cubicBezTo>
                  <a:cubicBezTo>
                    <a:pt x="2" y="0"/>
                    <a:pt x="0" y="2"/>
                    <a:pt x="0" y="5"/>
                  </a:cubicBezTo>
                  <a:cubicBezTo>
                    <a:pt x="0" y="7"/>
                    <a:pt x="2" y="9"/>
                    <a:pt x="5" y="9"/>
                  </a:cubicBezTo>
                  <a:cubicBezTo>
                    <a:pt x="25" y="9"/>
                    <a:pt x="25" y="9"/>
                    <a:pt x="25" y="9"/>
                  </a:cubicBezTo>
                  <a:cubicBezTo>
                    <a:pt x="27" y="9"/>
                    <a:pt x="29" y="7"/>
                    <a:pt x="29" y="5"/>
                  </a:cubicBezTo>
                  <a:cubicBezTo>
                    <a:pt x="29" y="2"/>
                    <a:pt x="27" y="0"/>
                    <a:pt x="25" y="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35"/>
            <p:cNvSpPr/>
            <p:nvPr/>
          </p:nvSpPr>
          <p:spPr bwMode="auto">
            <a:xfrm>
              <a:off x="-1935163" y="3990976"/>
              <a:ext cx="169863" cy="234950"/>
            </a:xfrm>
            <a:custGeom>
              <a:avLst/>
              <a:gdLst>
                <a:gd name="T0" fmla="*/ 121 w 130"/>
                <a:gd name="T1" fmla="*/ 178 h 181"/>
                <a:gd name="T2" fmla="*/ 125 w 130"/>
                <a:gd name="T3" fmla="*/ 181 h 181"/>
                <a:gd name="T4" fmla="*/ 126 w 130"/>
                <a:gd name="T5" fmla="*/ 180 h 181"/>
                <a:gd name="T6" fmla="*/ 129 w 130"/>
                <a:gd name="T7" fmla="*/ 175 h 181"/>
                <a:gd name="T8" fmla="*/ 114 w 130"/>
                <a:gd name="T9" fmla="*/ 4 h 181"/>
                <a:gd name="T10" fmla="*/ 113 w 130"/>
                <a:gd name="T11" fmla="*/ 1 h 181"/>
                <a:gd name="T12" fmla="*/ 110 w 130"/>
                <a:gd name="T13" fmla="*/ 0 h 181"/>
                <a:gd name="T14" fmla="*/ 5 w 130"/>
                <a:gd name="T15" fmla="*/ 0 h 181"/>
                <a:gd name="T16" fmla="*/ 0 w 130"/>
                <a:gd name="T17" fmla="*/ 4 h 181"/>
                <a:gd name="T18" fmla="*/ 0 w 130"/>
                <a:gd name="T19" fmla="*/ 34 h 181"/>
                <a:gd name="T20" fmla="*/ 5 w 130"/>
                <a:gd name="T21" fmla="*/ 38 h 181"/>
                <a:gd name="T22" fmla="*/ 93 w 130"/>
                <a:gd name="T23" fmla="*/ 38 h 181"/>
                <a:gd name="T24" fmla="*/ 98 w 130"/>
                <a:gd name="T25" fmla="*/ 34 h 181"/>
                <a:gd name="T26" fmla="*/ 93 w 130"/>
                <a:gd name="T27" fmla="*/ 29 h 181"/>
                <a:gd name="T28" fmla="*/ 10 w 130"/>
                <a:gd name="T29" fmla="*/ 29 h 181"/>
                <a:gd name="T30" fmla="*/ 10 w 130"/>
                <a:gd name="T31" fmla="*/ 9 h 181"/>
                <a:gd name="T32" fmla="*/ 105 w 130"/>
                <a:gd name="T33" fmla="*/ 9 h 181"/>
                <a:gd name="T34" fmla="*/ 121 w 130"/>
                <a:gd name="T3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81">
                  <a:moveTo>
                    <a:pt x="121" y="178"/>
                  </a:moveTo>
                  <a:cubicBezTo>
                    <a:pt x="121" y="180"/>
                    <a:pt x="123" y="181"/>
                    <a:pt x="125" y="181"/>
                  </a:cubicBezTo>
                  <a:cubicBezTo>
                    <a:pt x="125" y="181"/>
                    <a:pt x="126" y="181"/>
                    <a:pt x="126" y="180"/>
                  </a:cubicBezTo>
                  <a:cubicBezTo>
                    <a:pt x="129" y="180"/>
                    <a:pt x="130" y="177"/>
                    <a:pt x="129" y="175"/>
                  </a:cubicBezTo>
                  <a:cubicBezTo>
                    <a:pt x="112" y="123"/>
                    <a:pt x="114" y="5"/>
                    <a:pt x="114" y="4"/>
                  </a:cubicBezTo>
                  <a:cubicBezTo>
                    <a:pt x="114" y="3"/>
                    <a:pt x="114" y="2"/>
                    <a:pt x="113" y="1"/>
                  </a:cubicBezTo>
                  <a:cubicBezTo>
                    <a:pt x="112" y="0"/>
                    <a:pt x="111" y="0"/>
                    <a:pt x="110" y="0"/>
                  </a:cubicBezTo>
                  <a:cubicBezTo>
                    <a:pt x="5" y="0"/>
                    <a:pt x="5" y="0"/>
                    <a:pt x="5" y="0"/>
                  </a:cubicBezTo>
                  <a:cubicBezTo>
                    <a:pt x="2" y="0"/>
                    <a:pt x="0" y="2"/>
                    <a:pt x="0" y="4"/>
                  </a:cubicBezTo>
                  <a:cubicBezTo>
                    <a:pt x="0" y="34"/>
                    <a:pt x="0" y="34"/>
                    <a:pt x="0" y="34"/>
                  </a:cubicBezTo>
                  <a:cubicBezTo>
                    <a:pt x="0" y="36"/>
                    <a:pt x="2" y="38"/>
                    <a:pt x="5" y="38"/>
                  </a:cubicBezTo>
                  <a:cubicBezTo>
                    <a:pt x="93" y="38"/>
                    <a:pt x="93" y="38"/>
                    <a:pt x="93" y="38"/>
                  </a:cubicBezTo>
                  <a:cubicBezTo>
                    <a:pt x="96" y="38"/>
                    <a:pt x="98" y="36"/>
                    <a:pt x="98" y="34"/>
                  </a:cubicBezTo>
                  <a:cubicBezTo>
                    <a:pt x="98" y="31"/>
                    <a:pt x="96" y="29"/>
                    <a:pt x="93" y="29"/>
                  </a:cubicBezTo>
                  <a:cubicBezTo>
                    <a:pt x="10" y="29"/>
                    <a:pt x="10" y="29"/>
                    <a:pt x="10" y="29"/>
                  </a:cubicBezTo>
                  <a:cubicBezTo>
                    <a:pt x="10" y="9"/>
                    <a:pt x="10" y="9"/>
                    <a:pt x="10" y="9"/>
                  </a:cubicBezTo>
                  <a:cubicBezTo>
                    <a:pt x="105" y="9"/>
                    <a:pt x="105" y="9"/>
                    <a:pt x="105" y="9"/>
                  </a:cubicBezTo>
                  <a:cubicBezTo>
                    <a:pt x="105" y="32"/>
                    <a:pt x="104" y="130"/>
                    <a:pt x="121" y="178"/>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6"/>
            <p:cNvSpPr/>
            <p:nvPr/>
          </p:nvSpPr>
          <p:spPr bwMode="auto">
            <a:xfrm>
              <a:off x="-2039938" y="4014789"/>
              <a:ext cx="119063" cy="211138"/>
            </a:xfrm>
            <a:custGeom>
              <a:avLst/>
              <a:gdLst>
                <a:gd name="T0" fmla="*/ 71 w 91"/>
                <a:gd name="T1" fmla="*/ 163 h 163"/>
                <a:gd name="T2" fmla="*/ 72 w 91"/>
                <a:gd name="T3" fmla="*/ 163 h 163"/>
                <a:gd name="T4" fmla="*/ 76 w 91"/>
                <a:gd name="T5" fmla="*/ 159 h 163"/>
                <a:gd name="T6" fmla="*/ 91 w 91"/>
                <a:gd name="T7" fmla="*/ 35 h 163"/>
                <a:gd name="T8" fmla="*/ 90 w 91"/>
                <a:gd name="T9" fmla="*/ 32 h 163"/>
                <a:gd name="T10" fmla="*/ 87 w 91"/>
                <a:gd name="T11" fmla="*/ 30 h 163"/>
                <a:gd name="T12" fmla="*/ 9 w 91"/>
                <a:gd name="T13" fmla="*/ 30 h 163"/>
                <a:gd name="T14" fmla="*/ 9 w 91"/>
                <a:gd name="T15" fmla="*/ 9 h 163"/>
                <a:gd name="T16" fmla="*/ 66 w 91"/>
                <a:gd name="T17" fmla="*/ 9 h 163"/>
                <a:gd name="T18" fmla="*/ 71 w 91"/>
                <a:gd name="T19" fmla="*/ 5 h 163"/>
                <a:gd name="T20" fmla="*/ 66 w 91"/>
                <a:gd name="T21" fmla="*/ 0 h 163"/>
                <a:gd name="T22" fmla="*/ 4 w 91"/>
                <a:gd name="T23" fmla="*/ 0 h 163"/>
                <a:gd name="T24" fmla="*/ 0 w 91"/>
                <a:gd name="T25" fmla="*/ 5 h 163"/>
                <a:gd name="T26" fmla="*/ 0 w 91"/>
                <a:gd name="T27" fmla="*/ 35 h 163"/>
                <a:gd name="T28" fmla="*/ 4 w 91"/>
                <a:gd name="T29" fmla="*/ 40 h 163"/>
                <a:gd name="T30" fmla="*/ 82 w 91"/>
                <a:gd name="T31" fmla="*/ 40 h 163"/>
                <a:gd name="T32" fmla="*/ 68 w 91"/>
                <a:gd name="T33" fmla="*/ 157 h 163"/>
                <a:gd name="T34" fmla="*/ 71 w 91"/>
                <a:gd name="T3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63">
                  <a:moveTo>
                    <a:pt x="71" y="163"/>
                  </a:moveTo>
                  <a:cubicBezTo>
                    <a:pt x="71" y="163"/>
                    <a:pt x="72" y="163"/>
                    <a:pt x="72" y="163"/>
                  </a:cubicBezTo>
                  <a:cubicBezTo>
                    <a:pt x="74" y="163"/>
                    <a:pt x="76" y="161"/>
                    <a:pt x="76" y="159"/>
                  </a:cubicBezTo>
                  <a:cubicBezTo>
                    <a:pt x="91" y="112"/>
                    <a:pt x="91" y="38"/>
                    <a:pt x="91" y="35"/>
                  </a:cubicBezTo>
                  <a:cubicBezTo>
                    <a:pt x="91" y="34"/>
                    <a:pt x="91" y="33"/>
                    <a:pt x="90" y="32"/>
                  </a:cubicBezTo>
                  <a:cubicBezTo>
                    <a:pt x="89" y="31"/>
                    <a:pt x="88" y="30"/>
                    <a:pt x="87" y="30"/>
                  </a:cubicBezTo>
                  <a:cubicBezTo>
                    <a:pt x="9" y="30"/>
                    <a:pt x="9" y="30"/>
                    <a:pt x="9" y="30"/>
                  </a:cubicBezTo>
                  <a:cubicBezTo>
                    <a:pt x="9" y="9"/>
                    <a:pt x="9" y="9"/>
                    <a:pt x="9" y="9"/>
                  </a:cubicBezTo>
                  <a:cubicBezTo>
                    <a:pt x="66" y="9"/>
                    <a:pt x="66" y="9"/>
                    <a:pt x="66" y="9"/>
                  </a:cubicBezTo>
                  <a:cubicBezTo>
                    <a:pt x="69" y="9"/>
                    <a:pt x="71" y="7"/>
                    <a:pt x="71" y="5"/>
                  </a:cubicBezTo>
                  <a:cubicBezTo>
                    <a:pt x="71" y="2"/>
                    <a:pt x="69" y="0"/>
                    <a:pt x="66" y="0"/>
                  </a:cubicBezTo>
                  <a:cubicBezTo>
                    <a:pt x="4" y="0"/>
                    <a:pt x="4" y="0"/>
                    <a:pt x="4" y="0"/>
                  </a:cubicBezTo>
                  <a:cubicBezTo>
                    <a:pt x="2" y="0"/>
                    <a:pt x="0" y="2"/>
                    <a:pt x="0" y="5"/>
                  </a:cubicBezTo>
                  <a:cubicBezTo>
                    <a:pt x="0" y="35"/>
                    <a:pt x="0" y="35"/>
                    <a:pt x="0" y="35"/>
                  </a:cubicBezTo>
                  <a:cubicBezTo>
                    <a:pt x="0" y="38"/>
                    <a:pt x="2" y="40"/>
                    <a:pt x="4" y="40"/>
                  </a:cubicBezTo>
                  <a:cubicBezTo>
                    <a:pt x="82" y="40"/>
                    <a:pt x="82" y="40"/>
                    <a:pt x="82" y="40"/>
                  </a:cubicBezTo>
                  <a:cubicBezTo>
                    <a:pt x="82" y="57"/>
                    <a:pt x="80" y="118"/>
                    <a:pt x="68" y="157"/>
                  </a:cubicBezTo>
                  <a:cubicBezTo>
                    <a:pt x="67" y="159"/>
                    <a:pt x="68" y="162"/>
                    <a:pt x="71" y="163"/>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37"/>
            <p:cNvSpPr/>
            <p:nvPr/>
          </p:nvSpPr>
          <p:spPr bwMode="auto">
            <a:xfrm>
              <a:off x="-2070101" y="4073526"/>
              <a:ext cx="44450" cy="152400"/>
            </a:xfrm>
            <a:custGeom>
              <a:avLst/>
              <a:gdLst>
                <a:gd name="T0" fmla="*/ 3 w 34"/>
                <a:gd name="T1" fmla="*/ 116 h 117"/>
                <a:gd name="T2" fmla="*/ 6 w 34"/>
                <a:gd name="T3" fmla="*/ 117 h 117"/>
                <a:gd name="T4" fmla="*/ 10 w 34"/>
                <a:gd name="T5" fmla="*/ 114 h 117"/>
                <a:gd name="T6" fmla="*/ 34 w 34"/>
                <a:gd name="T7" fmla="*/ 5 h 117"/>
                <a:gd name="T8" fmla="*/ 30 w 34"/>
                <a:gd name="T9" fmla="*/ 0 h 117"/>
                <a:gd name="T10" fmla="*/ 25 w 34"/>
                <a:gd name="T11" fmla="*/ 4 h 117"/>
                <a:gd name="T12" fmla="*/ 2 w 34"/>
                <a:gd name="T13" fmla="*/ 110 h 117"/>
                <a:gd name="T14" fmla="*/ 3 w 34"/>
                <a:gd name="T15" fmla="*/ 116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3" y="116"/>
                  </a:moveTo>
                  <a:cubicBezTo>
                    <a:pt x="4" y="117"/>
                    <a:pt x="5" y="117"/>
                    <a:pt x="6" y="117"/>
                  </a:cubicBezTo>
                  <a:cubicBezTo>
                    <a:pt x="7" y="117"/>
                    <a:pt x="9" y="116"/>
                    <a:pt x="10" y="114"/>
                  </a:cubicBezTo>
                  <a:cubicBezTo>
                    <a:pt x="32" y="75"/>
                    <a:pt x="34" y="7"/>
                    <a:pt x="34" y="5"/>
                  </a:cubicBezTo>
                  <a:cubicBezTo>
                    <a:pt x="34" y="2"/>
                    <a:pt x="32" y="0"/>
                    <a:pt x="30" y="0"/>
                  </a:cubicBezTo>
                  <a:cubicBezTo>
                    <a:pt x="27" y="0"/>
                    <a:pt x="25" y="2"/>
                    <a:pt x="25" y="4"/>
                  </a:cubicBezTo>
                  <a:cubicBezTo>
                    <a:pt x="25" y="5"/>
                    <a:pt x="23" y="73"/>
                    <a:pt x="2" y="110"/>
                  </a:cubicBezTo>
                  <a:cubicBezTo>
                    <a:pt x="0" y="112"/>
                    <a:pt x="1" y="115"/>
                    <a:pt x="3" y="116"/>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38"/>
            <p:cNvSpPr/>
            <p:nvPr/>
          </p:nvSpPr>
          <p:spPr bwMode="auto">
            <a:xfrm>
              <a:off x="-1935163" y="3878264"/>
              <a:ext cx="173038" cy="101600"/>
            </a:xfrm>
            <a:custGeom>
              <a:avLst/>
              <a:gdLst>
                <a:gd name="T0" fmla="*/ 3 w 133"/>
                <a:gd name="T1" fmla="*/ 59 h 78"/>
                <a:gd name="T2" fmla="*/ 26 w 133"/>
                <a:gd name="T3" fmla="*/ 77 h 78"/>
                <a:gd name="T4" fmla="*/ 48 w 133"/>
                <a:gd name="T5" fmla="*/ 53 h 78"/>
                <a:gd name="T6" fmla="*/ 45 w 133"/>
                <a:gd name="T7" fmla="*/ 48 h 78"/>
                <a:gd name="T8" fmla="*/ 39 w 133"/>
                <a:gd name="T9" fmla="*/ 51 h 78"/>
                <a:gd name="T10" fmla="*/ 26 w 133"/>
                <a:gd name="T11" fmla="*/ 68 h 78"/>
                <a:gd name="T12" fmla="*/ 11 w 133"/>
                <a:gd name="T13" fmla="*/ 57 h 78"/>
                <a:gd name="T14" fmla="*/ 23 w 133"/>
                <a:gd name="T15" fmla="*/ 39 h 78"/>
                <a:gd name="T16" fmla="*/ 26 w 133"/>
                <a:gd name="T17" fmla="*/ 33 h 78"/>
                <a:gd name="T18" fmla="*/ 30 w 133"/>
                <a:gd name="T19" fmla="*/ 20 h 78"/>
                <a:gd name="T20" fmla="*/ 42 w 133"/>
                <a:gd name="T21" fmla="*/ 23 h 78"/>
                <a:gd name="T22" fmla="*/ 47 w 133"/>
                <a:gd name="T23" fmla="*/ 25 h 78"/>
                <a:gd name="T24" fmla="*/ 51 w 133"/>
                <a:gd name="T25" fmla="*/ 22 h 78"/>
                <a:gd name="T26" fmla="*/ 77 w 133"/>
                <a:gd name="T27" fmla="*/ 11 h 78"/>
                <a:gd name="T28" fmla="*/ 97 w 133"/>
                <a:gd name="T29" fmla="*/ 38 h 78"/>
                <a:gd name="T30" fmla="*/ 99 w 133"/>
                <a:gd name="T31" fmla="*/ 42 h 78"/>
                <a:gd name="T32" fmla="*/ 104 w 133"/>
                <a:gd name="T33" fmla="*/ 42 h 78"/>
                <a:gd name="T34" fmla="*/ 116 w 133"/>
                <a:gd name="T35" fmla="*/ 42 h 78"/>
                <a:gd name="T36" fmla="*/ 122 w 133"/>
                <a:gd name="T37" fmla="*/ 57 h 78"/>
                <a:gd name="T38" fmla="*/ 107 w 133"/>
                <a:gd name="T39" fmla="*/ 69 h 78"/>
                <a:gd name="T40" fmla="*/ 104 w 133"/>
                <a:gd name="T41" fmla="*/ 75 h 78"/>
                <a:gd name="T42" fmla="*/ 108 w 133"/>
                <a:gd name="T43" fmla="*/ 78 h 78"/>
                <a:gd name="T44" fmla="*/ 109 w 133"/>
                <a:gd name="T45" fmla="*/ 78 h 78"/>
                <a:gd name="T46" fmla="*/ 131 w 133"/>
                <a:gd name="T47" fmla="*/ 59 h 78"/>
                <a:gd name="T48" fmla="*/ 121 w 133"/>
                <a:gd name="T49" fmla="*/ 35 h 78"/>
                <a:gd name="T50" fmla="*/ 106 w 133"/>
                <a:gd name="T51" fmla="*/ 32 h 78"/>
                <a:gd name="T52" fmla="*/ 79 w 133"/>
                <a:gd name="T53" fmla="*/ 2 h 78"/>
                <a:gd name="T54" fmla="*/ 45 w 133"/>
                <a:gd name="T55" fmla="*/ 13 h 78"/>
                <a:gd name="T56" fmla="*/ 25 w 133"/>
                <a:gd name="T57" fmla="*/ 12 h 78"/>
                <a:gd name="T58" fmla="*/ 16 w 133"/>
                <a:gd name="T59" fmla="*/ 32 h 78"/>
                <a:gd name="T60" fmla="*/ 3 w 133"/>
                <a:gd name="T61"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78">
                  <a:moveTo>
                    <a:pt x="3" y="59"/>
                  </a:moveTo>
                  <a:cubicBezTo>
                    <a:pt x="5" y="69"/>
                    <a:pt x="15" y="77"/>
                    <a:pt x="26" y="77"/>
                  </a:cubicBezTo>
                  <a:cubicBezTo>
                    <a:pt x="31" y="77"/>
                    <a:pt x="44" y="75"/>
                    <a:pt x="48" y="53"/>
                  </a:cubicBezTo>
                  <a:cubicBezTo>
                    <a:pt x="49" y="51"/>
                    <a:pt x="47" y="48"/>
                    <a:pt x="45" y="48"/>
                  </a:cubicBezTo>
                  <a:cubicBezTo>
                    <a:pt x="42" y="47"/>
                    <a:pt x="40" y="49"/>
                    <a:pt x="39" y="51"/>
                  </a:cubicBezTo>
                  <a:cubicBezTo>
                    <a:pt x="37" y="62"/>
                    <a:pt x="32" y="68"/>
                    <a:pt x="26" y="68"/>
                  </a:cubicBezTo>
                  <a:cubicBezTo>
                    <a:pt x="19" y="68"/>
                    <a:pt x="13" y="63"/>
                    <a:pt x="11" y="57"/>
                  </a:cubicBezTo>
                  <a:cubicBezTo>
                    <a:pt x="10" y="50"/>
                    <a:pt x="14" y="44"/>
                    <a:pt x="23" y="39"/>
                  </a:cubicBezTo>
                  <a:cubicBezTo>
                    <a:pt x="25" y="38"/>
                    <a:pt x="26" y="35"/>
                    <a:pt x="26" y="33"/>
                  </a:cubicBezTo>
                  <a:cubicBezTo>
                    <a:pt x="22" y="25"/>
                    <a:pt x="27" y="21"/>
                    <a:pt x="30" y="20"/>
                  </a:cubicBezTo>
                  <a:cubicBezTo>
                    <a:pt x="34" y="18"/>
                    <a:pt x="39" y="19"/>
                    <a:pt x="42" y="23"/>
                  </a:cubicBezTo>
                  <a:cubicBezTo>
                    <a:pt x="43" y="25"/>
                    <a:pt x="45" y="26"/>
                    <a:pt x="47" y="25"/>
                  </a:cubicBezTo>
                  <a:cubicBezTo>
                    <a:pt x="49" y="25"/>
                    <a:pt x="50" y="24"/>
                    <a:pt x="51" y="22"/>
                  </a:cubicBezTo>
                  <a:cubicBezTo>
                    <a:pt x="53" y="15"/>
                    <a:pt x="66" y="9"/>
                    <a:pt x="77" y="11"/>
                  </a:cubicBezTo>
                  <a:cubicBezTo>
                    <a:pt x="83" y="12"/>
                    <a:pt x="97" y="17"/>
                    <a:pt x="97" y="38"/>
                  </a:cubicBezTo>
                  <a:cubicBezTo>
                    <a:pt x="97" y="40"/>
                    <a:pt x="98" y="41"/>
                    <a:pt x="99" y="42"/>
                  </a:cubicBezTo>
                  <a:cubicBezTo>
                    <a:pt x="100" y="43"/>
                    <a:pt x="102" y="43"/>
                    <a:pt x="104" y="42"/>
                  </a:cubicBezTo>
                  <a:cubicBezTo>
                    <a:pt x="109" y="39"/>
                    <a:pt x="113" y="40"/>
                    <a:pt x="116" y="42"/>
                  </a:cubicBezTo>
                  <a:cubicBezTo>
                    <a:pt x="121" y="46"/>
                    <a:pt x="123" y="52"/>
                    <a:pt x="122" y="57"/>
                  </a:cubicBezTo>
                  <a:cubicBezTo>
                    <a:pt x="121" y="63"/>
                    <a:pt x="116" y="67"/>
                    <a:pt x="107" y="69"/>
                  </a:cubicBezTo>
                  <a:cubicBezTo>
                    <a:pt x="105" y="70"/>
                    <a:pt x="103" y="72"/>
                    <a:pt x="104" y="75"/>
                  </a:cubicBezTo>
                  <a:cubicBezTo>
                    <a:pt x="104" y="77"/>
                    <a:pt x="106" y="78"/>
                    <a:pt x="108" y="78"/>
                  </a:cubicBezTo>
                  <a:cubicBezTo>
                    <a:pt x="109" y="78"/>
                    <a:pt x="109" y="78"/>
                    <a:pt x="109" y="78"/>
                  </a:cubicBezTo>
                  <a:cubicBezTo>
                    <a:pt x="121" y="76"/>
                    <a:pt x="129" y="69"/>
                    <a:pt x="131" y="59"/>
                  </a:cubicBezTo>
                  <a:cubicBezTo>
                    <a:pt x="133" y="50"/>
                    <a:pt x="129" y="40"/>
                    <a:pt x="121" y="35"/>
                  </a:cubicBezTo>
                  <a:cubicBezTo>
                    <a:pt x="117" y="31"/>
                    <a:pt x="111" y="30"/>
                    <a:pt x="106" y="32"/>
                  </a:cubicBezTo>
                  <a:cubicBezTo>
                    <a:pt x="104" y="16"/>
                    <a:pt x="94" y="5"/>
                    <a:pt x="79" y="2"/>
                  </a:cubicBezTo>
                  <a:cubicBezTo>
                    <a:pt x="65" y="0"/>
                    <a:pt x="52" y="5"/>
                    <a:pt x="45" y="13"/>
                  </a:cubicBezTo>
                  <a:cubicBezTo>
                    <a:pt x="40" y="9"/>
                    <a:pt x="32" y="9"/>
                    <a:pt x="25" y="12"/>
                  </a:cubicBezTo>
                  <a:cubicBezTo>
                    <a:pt x="19" y="15"/>
                    <a:pt x="14" y="22"/>
                    <a:pt x="16" y="32"/>
                  </a:cubicBezTo>
                  <a:cubicBezTo>
                    <a:pt x="5" y="39"/>
                    <a:pt x="0" y="49"/>
                    <a:pt x="3" y="5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9"/>
            <p:cNvSpPr/>
            <p:nvPr/>
          </p:nvSpPr>
          <p:spPr bwMode="auto">
            <a:xfrm>
              <a:off x="-2062163" y="3881439"/>
              <a:ext cx="131763" cy="120650"/>
            </a:xfrm>
            <a:custGeom>
              <a:avLst/>
              <a:gdLst>
                <a:gd name="T0" fmla="*/ 13 w 102"/>
                <a:gd name="T1" fmla="*/ 90 h 93"/>
                <a:gd name="T2" fmla="*/ 22 w 102"/>
                <a:gd name="T3" fmla="*/ 93 h 93"/>
                <a:gd name="T4" fmla="*/ 27 w 102"/>
                <a:gd name="T5" fmla="*/ 92 h 93"/>
                <a:gd name="T6" fmla="*/ 29 w 102"/>
                <a:gd name="T7" fmla="*/ 86 h 93"/>
                <a:gd name="T8" fmla="*/ 23 w 102"/>
                <a:gd name="T9" fmla="*/ 84 h 93"/>
                <a:gd name="T10" fmla="*/ 18 w 102"/>
                <a:gd name="T11" fmla="*/ 82 h 93"/>
                <a:gd name="T12" fmla="*/ 11 w 102"/>
                <a:gd name="T13" fmla="*/ 67 h 93"/>
                <a:gd name="T14" fmla="*/ 25 w 102"/>
                <a:gd name="T15" fmla="*/ 54 h 93"/>
                <a:gd name="T16" fmla="*/ 28 w 102"/>
                <a:gd name="T17" fmla="*/ 52 h 93"/>
                <a:gd name="T18" fmla="*/ 28 w 102"/>
                <a:gd name="T19" fmla="*/ 49 h 93"/>
                <a:gd name="T20" fmla="*/ 37 w 102"/>
                <a:gd name="T21" fmla="*/ 21 h 93"/>
                <a:gd name="T22" fmla="*/ 60 w 102"/>
                <a:gd name="T23" fmla="*/ 22 h 93"/>
                <a:gd name="T24" fmla="*/ 65 w 102"/>
                <a:gd name="T25" fmla="*/ 24 h 93"/>
                <a:gd name="T26" fmla="*/ 68 w 102"/>
                <a:gd name="T27" fmla="*/ 21 h 93"/>
                <a:gd name="T28" fmla="*/ 81 w 102"/>
                <a:gd name="T29" fmla="*/ 9 h 93"/>
                <a:gd name="T30" fmla="*/ 92 w 102"/>
                <a:gd name="T31" fmla="*/ 22 h 93"/>
                <a:gd name="T32" fmla="*/ 98 w 102"/>
                <a:gd name="T33" fmla="*/ 25 h 93"/>
                <a:gd name="T34" fmla="*/ 101 w 102"/>
                <a:gd name="T35" fmla="*/ 19 h 93"/>
                <a:gd name="T36" fmla="*/ 81 w 102"/>
                <a:gd name="T37" fmla="*/ 0 h 93"/>
                <a:gd name="T38" fmla="*/ 62 w 102"/>
                <a:gd name="T39" fmla="*/ 12 h 93"/>
                <a:gd name="T40" fmla="*/ 33 w 102"/>
                <a:gd name="T41" fmla="*/ 13 h 93"/>
                <a:gd name="T42" fmla="*/ 18 w 102"/>
                <a:gd name="T43" fmla="*/ 48 h 93"/>
                <a:gd name="T44" fmla="*/ 2 w 102"/>
                <a:gd name="T45" fmla="*/ 66 h 93"/>
                <a:gd name="T46" fmla="*/ 13 w 102"/>
                <a:gd name="T47"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93">
                  <a:moveTo>
                    <a:pt x="13" y="90"/>
                  </a:moveTo>
                  <a:cubicBezTo>
                    <a:pt x="16" y="92"/>
                    <a:pt x="19" y="93"/>
                    <a:pt x="22" y="93"/>
                  </a:cubicBezTo>
                  <a:cubicBezTo>
                    <a:pt x="24" y="93"/>
                    <a:pt x="25" y="93"/>
                    <a:pt x="27" y="92"/>
                  </a:cubicBezTo>
                  <a:cubicBezTo>
                    <a:pt x="29" y="91"/>
                    <a:pt x="30" y="89"/>
                    <a:pt x="29" y="86"/>
                  </a:cubicBezTo>
                  <a:cubicBezTo>
                    <a:pt x="28" y="84"/>
                    <a:pt x="25" y="83"/>
                    <a:pt x="23" y="84"/>
                  </a:cubicBezTo>
                  <a:cubicBezTo>
                    <a:pt x="22" y="84"/>
                    <a:pt x="20" y="84"/>
                    <a:pt x="18" y="82"/>
                  </a:cubicBezTo>
                  <a:cubicBezTo>
                    <a:pt x="14" y="79"/>
                    <a:pt x="10" y="73"/>
                    <a:pt x="11" y="67"/>
                  </a:cubicBezTo>
                  <a:cubicBezTo>
                    <a:pt x="12" y="61"/>
                    <a:pt x="19" y="57"/>
                    <a:pt x="25" y="54"/>
                  </a:cubicBezTo>
                  <a:cubicBezTo>
                    <a:pt x="26" y="54"/>
                    <a:pt x="27" y="53"/>
                    <a:pt x="28" y="52"/>
                  </a:cubicBezTo>
                  <a:cubicBezTo>
                    <a:pt x="28" y="51"/>
                    <a:pt x="28" y="50"/>
                    <a:pt x="28" y="49"/>
                  </a:cubicBezTo>
                  <a:cubicBezTo>
                    <a:pt x="22" y="32"/>
                    <a:pt x="31" y="24"/>
                    <a:pt x="37" y="21"/>
                  </a:cubicBezTo>
                  <a:cubicBezTo>
                    <a:pt x="47" y="17"/>
                    <a:pt x="58" y="18"/>
                    <a:pt x="60" y="22"/>
                  </a:cubicBezTo>
                  <a:cubicBezTo>
                    <a:pt x="61" y="23"/>
                    <a:pt x="63" y="24"/>
                    <a:pt x="65" y="24"/>
                  </a:cubicBezTo>
                  <a:cubicBezTo>
                    <a:pt x="66" y="23"/>
                    <a:pt x="68" y="22"/>
                    <a:pt x="68" y="21"/>
                  </a:cubicBezTo>
                  <a:cubicBezTo>
                    <a:pt x="71" y="13"/>
                    <a:pt x="76" y="9"/>
                    <a:pt x="81" y="9"/>
                  </a:cubicBezTo>
                  <a:cubicBezTo>
                    <a:pt x="86" y="10"/>
                    <a:pt x="91" y="14"/>
                    <a:pt x="92" y="22"/>
                  </a:cubicBezTo>
                  <a:cubicBezTo>
                    <a:pt x="93" y="24"/>
                    <a:pt x="96" y="26"/>
                    <a:pt x="98" y="25"/>
                  </a:cubicBezTo>
                  <a:cubicBezTo>
                    <a:pt x="101" y="24"/>
                    <a:pt x="102" y="22"/>
                    <a:pt x="101" y="19"/>
                  </a:cubicBezTo>
                  <a:cubicBezTo>
                    <a:pt x="98" y="8"/>
                    <a:pt x="91" y="0"/>
                    <a:pt x="81" y="0"/>
                  </a:cubicBezTo>
                  <a:cubicBezTo>
                    <a:pt x="74" y="0"/>
                    <a:pt x="67" y="4"/>
                    <a:pt x="62" y="12"/>
                  </a:cubicBezTo>
                  <a:cubicBezTo>
                    <a:pt x="55" y="7"/>
                    <a:pt x="42" y="8"/>
                    <a:pt x="33" y="13"/>
                  </a:cubicBezTo>
                  <a:cubicBezTo>
                    <a:pt x="22" y="18"/>
                    <a:pt x="13" y="30"/>
                    <a:pt x="18" y="48"/>
                  </a:cubicBezTo>
                  <a:cubicBezTo>
                    <a:pt x="6" y="53"/>
                    <a:pt x="2" y="61"/>
                    <a:pt x="2" y="66"/>
                  </a:cubicBezTo>
                  <a:cubicBezTo>
                    <a:pt x="0" y="76"/>
                    <a:pt x="6" y="85"/>
                    <a:pt x="13" y="90"/>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0"/>
            <p:cNvSpPr/>
            <p:nvPr/>
          </p:nvSpPr>
          <p:spPr bwMode="auto">
            <a:xfrm>
              <a:off x="-1851026" y="3940176"/>
              <a:ext cx="44450" cy="26988"/>
            </a:xfrm>
            <a:custGeom>
              <a:avLst/>
              <a:gdLst>
                <a:gd name="T0" fmla="*/ 9 w 34"/>
                <a:gd name="T1" fmla="*/ 21 h 21"/>
                <a:gd name="T2" fmla="*/ 33 w 34"/>
                <a:gd name="T3" fmla="*/ 7 h 21"/>
                <a:gd name="T4" fmla="*/ 31 w 34"/>
                <a:gd name="T5" fmla="*/ 1 h 21"/>
                <a:gd name="T6" fmla="*/ 25 w 34"/>
                <a:gd name="T7" fmla="*/ 3 h 21"/>
                <a:gd name="T8" fmla="*/ 6 w 34"/>
                <a:gd name="T9" fmla="*/ 11 h 21"/>
                <a:gd name="T10" fmla="*/ 1 w 34"/>
                <a:gd name="T11" fmla="*/ 15 h 21"/>
                <a:gd name="T12" fmla="*/ 5 w 34"/>
                <a:gd name="T13" fmla="*/ 21 h 21"/>
                <a:gd name="T14" fmla="*/ 9 w 3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1">
                  <a:moveTo>
                    <a:pt x="9" y="21"/>
                  </a:moveTo>
                  <a:cubicBezTo>
                    <a:pt x="15" y="21"/>
                    <a:pt x="27" y="19"/>
                    <a:pt x="33" y="7"/>
                  </a:cubicBezTo>
                  <a:cubicBezTo>
                    <a:pt x="34" y="5"/>
                    <a:pt x="33" y="2"/>
                    <a:pt x="31" y="1"/>
                  </a:cubicBezTo>
                  <a:cubicBezTo>
                    <a:pt x="29" y="0"/>
                    <a:pt x="26" y="1"/>
                    <a:pt x="25" y="3"/>
                  </a:cubicBezTo>
                  <a:cubicBezTo>
                    <a:pt x="19" y="13"/>
                    <a:pt x="7" y="12"/>
                    <a:pt x="6" y="11"/>
                  </a:cubicBezTo>
                  <a:cubicBezTo>
                    <a:pt x="4" y="11"/>
                    <a:pt x="1" y="13"/>
                    <a:pt x="1" y="15"/>
                  </a:cubicBezTo>
                  <a:cubicBezTo>
                    <a:pt x="0" y="18"/>
                    <a:pt x="2" y="20"/>
                    <a:pt x="5" y="21"/>
                  </a:cubicBezTo>
                  <a:cubicBezTo>
                    <a:pt x="5" y="21"/>
                    <a:pt x="6" y="21"/>
                    <a:pt x="9" y="21"/>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41"/>
            <p:cNvSpPr/>
            <p:nvPr/>
          </p:nvSpPr>
          <p:spPr bwMode="auto">
            <a:xfrm>
              <a:off x="-1979613" y="3954464"/>
              <a:ext cx="34925" cy="49213"/>
            </a:xfrm>
            <a:custGeom>
              <a:avLst/>
              <a:gdLst>
                <a:gd name="T0" fmla="*/ 6 w 27"/>
                <a:gd name="T1" fmla="*/ 29 h 38"/>
                <a:gd name="T2" fmla="*/ 6 w 27"/>
                <a:gd name="T3" fmla="*/ 29 h 38"/>
                <a:gd name="T4" fmla="*/ 2 w 27"/>
                <a:gd name="T5" fmla="*/ 33 h 38"/>
                <a:gd name="T6" fmla="*/ 6 w 27"/>
                <a:gd name="T7" fmla="*/ 38 h 38"/>
                <a:gd name="T8" fmla="*/ 6 w 27"/>
                <a:gd name="T9" fmla="*/ 38 h 38"/>
                <a:gd name="T10" fmla="*/ 24 w 27"/>
                <a:gd name="T11" fmla="*/ 28 h 38"/>
                <a:gd name="T12" fmla="*/ 22 w 27"/>
                <a:gd name="T13" fmla="*/ 9 h 38"/>
                <a:gd name="T14" fmla="*/ 5 w 27"/>
                <a:gd name="T15" fmla="*/ 1 h 38"/>
                <a:gd name="T16" fmla="*/ 1 w 27"/>
                <a:gd name="T17" fmla="*/ 6 h 38"/>
                <a:gd name="T18" fmla="*/ 6 w 27"/>
                <a:gd name="T19" fmla="*/ 10 h 38"/>
                <a:gd name="T20" fmla="*/ 15 w 27"/>
                <a:gd name="T21" fmla="*/ 14 h 38"/>
                <a:gd name="T22" fmla="*/ 15 w 27"/>
                <a:gd name="T23" fmla="*/ 24 h 38"/>
                <a:gd name="T24" fmla="*/ 6 w 27"/>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8">
                  <a:moveTo>
                    <a:pt x="6" y="29"/>
                  </a:moveTo>
                  <a:cubicBezTo>
                    <a:pt x="6" y="29"/>
                    <a:pt x="6" y="29"/>
                    <a:pt x="6" y="29"/>
                  </a:cubicBezTo>
                  <a:cubicBezTo>
                    <a:pt x="4" y="29"/>
                    <a:pt x="2" y="31"/>
                    <a:pt x="2" y="33"/>
                  </a:cubicBezTo>
                  <a:cubicBezTo>
                    <a:pt x="2" y="36"/>
                    <a:pt x="4" y="38"/>
                    <a:pt x="6" y="38"/>
                  </a:cubicBezTo>
                  <a:cubicBezTo>
                    <a:pt x="6" y="38"/>
                    <a:pt x="6" y="38"/>
                    <a:pt x="6" y="38"/>
                  </a:cubicBezTo>
                  <a:cubicBezTo>
                    <a:pt x="14" y="38"/>
                    <a:pt x="20" y="34"/>
                    <a:pt x="24" y="28"/>
                  </a:cubicBezTo>
                  <a:cubicBezTo>
                    <a:pt x="27" y="22"/>
                    <a:pt x="26" y="15"/>
                    <a:pt x="22" y="9"/>
                  </a:cubicBezTo>
                  <a:cubicBezTo>
                    <a:pt x="18" y="3"/>
                    <a:pt x="12" y="0"/>
                    <a:pt x="5" y="1"/>
                  </a:cubicBezTo>
                  <a:cubicBezTo>
                    <a:pt x="2" y="2"/>
                    <a:pt x="0" y="4"/>
                    <a:pt x="1" y="6"/>
                  </a:cubicBezTo>
                  <a:cubicBezTo>
                    <a:pt x="1" y="9"/>
                    <a:pt x="3" y="11"/>
                    <a:pt x="6" y="10"/>
                  </a:cubicBezTo>
                  <a:cubicBezTo>
                    <a:pt x="11" y="10"/>
                    <a:pt x="13" y="12"/>
                    <a:pt x="15" y="14"/>
                  </a:cubicBezTo>
                  <a:cubicBezTo>
                    <a:pt x="17" y="17"/>
                    <a:pt x="17" y="21"/>
                    <a:pt x="15" y="24"/>
                  </a:cubicBezTo>
                  <a:cubicBezTo>
                    <a:pt x="14" y="27"/>
                    <a:pt x="11" y="29"/>
                    <a:pt x="6" y="29"/>
                  </a:cubicBezTo>
                  <a:close/>
                </a:path>
              </a:pathLst>
            </a:custGeom>
            <a:solidFill>
              <a:srgbClr val="EC8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344525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23"/>
  <p:tag name="AS_OS" val="Unix 6.12.92.122"/>
  <p:tag name="AS_RELEASE_DATE" val="2024.11.14"/>
  <p:tag name="AS_TITLE" val="Aspose.Slides for .NET6"/>
  <p:tag name="AS_VERSION" val="24.11"/>
  <p:tag name="THINKCELLPRESENTATIONDONOTDELETE" val="&lt;?xml version=&quot;1.0&quot; encoding=&quot;UTF-16&quot; standalone=&quot;yes&quot;?&gt;&lt;root reqver=&quot;25060&quot;&gt;&lt;version val=&quot;2817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YCrANAqVgwp97F_wCB_o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VI99mhzejDV8omD_1uzk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u7AW3ydlYsaeE0KiZMp.x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lgMXP4.VK.TPv9zTE0nQ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NPmVbAx_hJTVXjK_53X1s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yhdt6WmT_roJgSRH7u1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JNts1d53oRC9kCShr8Ya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jMsgjcxM3O6stogufAau3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M7mSguOT.CJeRSNyEUsg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0ebfA2fTUpPXlMXYm0S5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YkHOTQiqHneYS6tWGk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k2Xthqx_iW54wpULRkmp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rVYNZPJS.QEb_617ZS30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qGyNTJZAaNcmDK0E4QdP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GENImmmCzhSLfYWEE6H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Dap1JJi3XaP8vFSKgFdg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3vv33cwU_IcYxLytInoW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PV2mekCGarIcDgkaIM.3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2ZfBh2xQxNml2pTDVA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AdAnfILiH.bz5oFNUfYE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hzw.of2R2OZ6ftF9nTFN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WLmuAF3rqpspaU8E94W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1Y3jLPSTCd0Sr_2yXNGr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0Rhwwk2TJ0oxnfxHdjOX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vnAve_upH4T0n7DH_8y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zXUCpDHWv4l5K_CBhmF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3OCAe2NuNdwv06HqPDNhg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qXSLoqzZyQsST4UVt_T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PzFK.RDFX_d0eYL2yzx.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QgYAeFBPYPN9CzsN7Yio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nBsgLvhaDXC_G6ouMs5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0MlVeaIWaANYFccCKa9SH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oT8jZbVoOJ1Kntj0Aofj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g_YKnYXrfAamXbZwX9RPd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5R0ryC49z9DcB1lY6AH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azo2Z6TjXHY0E2ItsM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WrCVUzswBgYQmVymlNy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5k9gK0er6XxR9d_SCeX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YCrANAqVgwp97F_wCB_o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VI99mhzejDV8omD_1uz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7AW3ydlYsaeE0KiZMp.x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lgMXP4.VK.TPv9zTE0nQ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PmVbAx_hJTVXjK_53X1s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yhdt6WmT_roJgSRH7u1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lNKrjnJu.ebZEp3VnkD9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8gmPngFlIxWCULQtuaYk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wsAquJnXlvc8seRSivh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1emhLjKWV1zU0aRbQr3X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e.RlzC3kp82SV1uprmbDX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zlisXLACdk.XAFNx_cs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JNts1d53oRC9kCShr8Yaj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MsgjcxM3O6stogufAau3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M7mSguOT.CJeRSNyEUsgG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0ebfA2fTUpPXlMXYm0S5E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NhcyUzsKqBaonVEJfpLw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RzUDZEPLVpMf49sEPp2xM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6f_BpFkV2ssqYewisYp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qGyNTJZAaNcmDK0E4QdP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3vv33cwU_IcYxLytInoW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vEFAprd1Z3WzxYh0RSO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AdAnfILiH.bz5oFNUfYE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WLmuAF3rqpspaU8E94W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0Rhwwk2TJ0oxnfxHdjOXk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MlVeaIWaANYFccCKa9SH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9oT8jZbVoOJ1Kntj0Aofj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_YKnYXrfAamXbZwX9RPd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5R0ryC49z9DcB1lY6AHf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azo2Z6TjXHY0E2ItsMW.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WrCVUzswBgYQmVymlNy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5k9gK0er6XxR9d_SCeXg"/>
</p:tagLst>
</file>

<file path=ppt/theme/theme1.xml><?xml version="1.0" encoding="utf-8"?>
<a:theme xmlns:a="http://schemas.openxmlformats.org/drawingml/2006/main" name="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D794720A19038744BE4039F7392C9B77" ma:contentTypeVersion="10" ma:contentTypeDescription="Создание документа." ma:contentTypeScope="" ma:versionID="30c03a8721c12eacc24a4a6a7491c350">
  <xsd:schema xmlns:xsd="http://www.w3.org/2001/XMLSchema" xmlns:xs="http://www.w3.org/2001/XMLSchema" xmlns:p="http://schemas.microsoft.com/office/2006/metadata/properties" targetNamespace="http://schemas.microsoft.com/office/2006/metadata/properties" ma:root="true" ma:fieldsID="02f955febea7e716b4e91cddba171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890416-D95C-43B0-AC60-C88971DEA5B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DED1A89-D55A-4450-B969-44C1588A0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AE5A532-DC4D-4079-9E31-89E1596CB804}">
  <ds:schemaRefs>
    <ds:schemaRef ds:uri="http://schemas.microsoft.com/office/2006/metadata/customXsn"/>
  </ds:schemaRefs>
</ds:datastoreItem>
</file>

<file path=customXml/itemProps4.xml><?xml version="1.0" encoding="utf-8"?>
<ds:datastoreItem xmlns:ds="http://schemas.openxmlformats.org/officeDocument/2006/customXml" ds:itemID="{41782C3F-0F27-418F-915F-C8B694137E4B}">
  <ds:schemaRefs>
    <ds:schemaRef ds:uri="http://schemas.microsoft.com/sharepoint/events"/>
  </ds:schemaRefs>
</ds:datastoreItem>
</file>

<file path=customXml/itemProps5.xml><?xml version="1.0" encoding="utf-8"?>
<ds:datastoreItem xmlns:ds="http://schemas.openxmlformats.org/officeDocument/2006/customXml" ds:itemID="{53E5EF3A-C15E-46B0-A7D7-512D729555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36338</TotalTime>
  <Words>2574</Words>
  <Application>Microsoft Office PowerPoint</Application>
  <PresentationFormat>Широкоэкранный</PresentationFormat>
  <Paragraphs>719</Paragraphs>
  <Slides>12</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20" baseType="lpstr">
      <vt:lpstr>Arial</vt:lpstr>
      <vt:lpstr>Calibri</vt:lpstr>
      <vt:lpstr>Montserrat</vt:lpstr>
      <vt:lpstr>Open Sans</vt:lpstr>
      <vt:lpstr>Times New Roman</vt:lpstr>
      <vt:lpstr>Wingdings</vt:lpstr>
      <vt:lpstr>ERG</vt:lpstr>
      <vt:lpstr>Слайд think-cell</vt:lpstr>
      <vt:lpstr>Презентация PowerPoint</vt:lpstr>
      <vt:lpstr>Жалпы мәліметтер </vt:lpstr>
      <vt:lpstr> 2026 жылдың 1-жартыжылдығының қорытындысы бойынша «3-Энергоорталық» АҚ бекітілген инвестициялық бағдарламасының орындалуы туралы ақпарат </vt:lpstr>
      <vt:lpstr>2026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(3-тен 1)</vt:lpstr>
      <vt:lpstr>2025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(3-тен 2)</vt:lpstr>
      <vt:lpstr>2025 жылғы 1-жартыжылдықтың қорытындысы бойынша жылу энергиясын өндіру жөніндегі реттеліп көрсетілетін қызметке бекітілген тарифтік сметаның бап бойынша орындалуы туралы ақпарат (3-тен 3)</vt:lpstr>
      <vt:lpstr>Реттелетін қызметтердің сапасы мен сенімділігі көрсеткіштерінің сақталуы және 2026 жылдың 1-жартыжылдығының қорытындысы бойынша қызмет тиімділігінің көрсеткіштеріне қол жеткізу туралы ақпарат  </vt:lpstr>
      <vt:lpstr>Жылу энергиясын өндіру қызметі бойынша негізгі қаржы - экономикалық көрсеткіштер және ұсынылған реттеліп көрсетілетін қызметтердің көлемі туралы ақпарат  </vt:lpstr>
      <vt:lpstr> Реттеліп көрсетілетін қызметтерді тұтынушылармен жүргізілетін жұмыс және көрсетілетін қызметтердің сапасы туралы ақпарат</vt:lpstr>
      <vt:lpstr>Көрсетілетін реттелетін қызметтердің сапасы туралы ақпарат</vt:lpstr>
      <vt:lpstr>Қызмет перспективалары (даму жоспарлары), оның ішінде тарифтердің ықтимал өзгерістері туралы ақпарат</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Maria Donchenko</dc:creator>
  <cp:lastModifiedBy>Larisa Knigina</cp:lastModifiedBy>
  <cp:revision>1382</cp:revision>
  <cp:lastPrinted>2023-07-12T13:21:41Z</cp:lastPrinted>
  <dcterms:created xsi:type="dcterms:W3CDTF">2017-11-25T12:09:27Z</dcterms:created>
  <dcterms:modified xsi:type="dcterms:W3CDTF">2026-07-12T06:46:54Z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0x010100D794720A19038744BE4039F7392C9B77</vt:lpwstr>
  </property>
</Properties>
</file>